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</p:sldIdLst>
  <p:sldSz cy="5143500" cx="9144000"/>
  <p:notesSz cx="6858000" cy="9144000"/>
  <p:embeddedFontLst>
    <p:embeddedFont>
      <p:font typeface="Roboto"/>
      <p:regular r:id="rId30"/>
      <p:bold r:id="rId31"/>
      <p:italic r:id="rId32"/>
      <p:boldItalic r:id="rId33"/>
    </p:embeddedFont>
    <p:embeddedFont>
      <p:font typeface="Fira Sans Extra Condensed Medium"/>
      <p:regular r:id="rId34"/>
      <p:bold r:id="rId35"/>
      <p:italic r:id="rId36"/>
      <p:boldItalic r:id="rId37"/>
    </p:embeddedFont>
    <p:embeddedFont>
      <p:font typeface="Oswald"/>
      <p:regular r:id="rId38"/>
      <p:bold r:id="rId39"/>
    </p:embeddedFont>
    <p:embeddedFont>
      <p:font typeface="Fira Sans Extra Condensed"/>
      <p:regular r:id="rId40"/>
      <p:bold r:id="rId41"/>
      <p:italic r:id="rId42"/>
      <p:boldItalic r:id="rId43"/>
    </p:embeddedFont>
    <p:embeddedFont>
      <p:font typeface="Fira Sans Extra Condensed SemiBold"/>
      <p:regular r:id="rId44"/>
      <p:bold r:id="rId45"/>
      <p:italic r:id="rId46"/>
      <p:boldItalic r:id="rId4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FiraSansExtraCondensed-regular.fntdata"/><Relationship Id="rId20" Type="http://schemas.openxmlformats.org/officeDocument/2006/relationships/slide" Target="slides/slide16.xml"/><Relationship Id="rId42" Type="http://schemas.openxmlformats.org/officeDocument/2006/relationships/font" Target="fonts/FiraSansExtraCondensed-italic.fntdata"/><Relationship Id="rId41" Type="http://schemas.openxmlformats.org/officeDocument/2006/relationships/font" Target="fonts/FiraSansExtraCondensed-bold.fntdata"/><Relationship Id="rId22" Type="http://schemas.openxmlformats.org/officeDocument/2006/relationships/slide" Target="slides/slide18.xml"/><Relationship Id="rId44" Type="http://schemas.openxmlformats.org/officeDocument/2006/relationships/font" Target="fonts/FiraSansExtraCondensedSemiBold-regular.fntdata"/><Relationship Id="rId21" Type="http://schemas.openxmlformats.org/officeDocument/2006/relationships/slide" Target="slides/slide17.xml"/><Relationship Id="rId43" Type="http://schemas.openxmlformats.org/officeDocument/2006/relationships/font" Target="fonts/FiraSansExtraCondensed-boldItalic.fntdata"/><Relationship Id="rId24" Type="http://schemas.openxmlformats.org/officeDocument/2006/relationships/slide" Target="slides/slide20.xml"/><Relationship Id="rId46" Type="http://schemas.openxmlformats.org/officeDocument/2006/relationships/font" Target="fonts/FiraSansExtraCondensedSemiBold-italic.fntdata"/><Relationship Id="rId23" Type="http://schemas.openxmlformats.org/officeDocument/2006/relationships/slide" Target="slides/slide19.xml"/><Relationship Id="rId45" Type="http://schemas.openxmlformats.org/officeDocument/2006/relationships/font" Target="fonts/FiraSansExtraCondensedSemiBold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47" Type="http://schemas.openxmlformats.org/officeDocument/2006/relationships/font" Target="fonts/FiraSansExtraCondensedSemiBold-bold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Roboto-bold.fntdata"/><Relationship Id="rId30" Type="http://schemas.openxmlformats.org/officeDocument/2006/relationships/font" Target="fonts/Roboto-regular.fntdata"/><Relationship Id="rId11" Type="http://schemas.openxmlformats.org/officeDocument/2006/relationships/slide" Target="slides/slide7.xml"/><Relationship Id="rId33" Type="http://schemas.openxmlformats.org/officeDocument/2006/relationships/font" Target="fonts/Roboto-boldItalic.fntdata"/><Relationship Id="rId10" Type="http://schemas.openxmlformats.org/officeDocument/2006/relationships/slide" Target="slides/slide6.xml"/><Relationship Id="rId32" Type="http://schemas.openxmlformats.org/officeDocument/2006/relationships/font" Target="fonts/Roboto-italic.fntdata"/><Relationship Id="rId13" Type="http://schemas.openxmlformats.org/officeDocument/2006/relationships/slide" Target="slides/slide9.xml"/><Relationship Id="rId35" Type="http://schemas.openxmlformats.org/officeDocument/2006/relationships/font" Target="fonts/FiraSansExtraCondensedMedium-bold.fntdata"/><Relationship Id="rId12" Type="http://schemas.openxmlformats.org/officeDocument/2006/relationships/slide" Target="slides/slide8.xml"/><Relationship Id="rId34" Type="http://schemas.openxmlformats.org/officeDocument/2006/relationships/font" Target="fonts/FiraSansExtraCondensedMedium-regular.fntdata"/><Relationship Id="rId15" Type="http://schemas.openxmlformats.org/officeDocument/2006/relationships/slide" Target="slides/slide11.xml"/><Relationship Id="rId37" Type="http://schemas.openxmlformats.org/officeDocument/2006/relationships/font" Target="fonts/FiraSansExtraCondensedMedium-boldItalic.fntdata"/><Relationship Id="rId14" Type="http://schemas.openxmlformats.org/officeDocument/2006/relationships/slide" Target="slides/slide10.xml"/><Relationship Id="rId36" Type="http://schemas.openxmlformats.org/officeDocument/2006/relationships/font" Target="fonts/FiraSansExtraCondensedMedium-italic.fntdata"/><Relationship Id="rId17" Type="http://schemas.openxmlformats.org/officeDocument/2006/relationships/slide" Target="slides/slide13.xml"/><Relationship Id="rId39" Type="http://schemas.openxmlformats.org/officeDocument/2006/relationships/font" Target="fonts/Oswald-bold.fntdata"/><Relationship Id="rId16" Type="http://schemas.openxmlformats.org/officeDocument/2006/relationships/slide" Target="slides/slide12.xml"/><Relationship Id="rId38" Type="http://schemas.openxmlformats.org/officeDocument/2006/relationships/font" Target="fonts/Oswald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d206afaa8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" name="Google Shape;51;gd206afaa8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1259b88e136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1259b88e136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1259b88e136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1259b88e136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1259b88e136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1259b88e136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1259b88e136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1259b88e136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1259b88e13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1259b88e13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1250e334d18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1250e334d18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1259b88e136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1259b88e136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1250e334d18_0_1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1250e334d18_0_1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1250e334d18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1250e334d18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1259b88e136_2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1259b88e136_2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12239ab29f3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12239ab29f3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1259b88e136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1259b88e136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1259b88e136_2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1259b88e136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1259b88e136_2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1259b88e136_2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1259b88e13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1259b88e13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12239ab29f3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12239ab29f3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11b46fb8b5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11b46fb8b5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what should banks take note of?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EDA showed that banks </a:t>
            </a:r>
            <a:r>
              <a:rPr lang="en"/>
              <a:t>should</a:t>
            </a:r>
            <a:r>
              <a:rPr lang="en"/>
              <a:t> be cautious of individuals who have rented </a:t>
            </a:r>
            <a:r>
              <a:rPr lang="en"/>
              <a:t>their</a:t>
            </a:r>
            <a:r>
              <a:rPr lang="en"/>
              <a:t> houses, polices officers, physicians. People living in Manipur or Bhubaneswar have a high chance of defaulting too.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</a:t>
            </a:r>
            <a:r>
              <a:rPr lang="en"/>
              <a:t>machine</a:t>
            </a:r>
            <a:r>
              <a:rPr lang="en"/>
              <a:t> learning showed that </a:t>
            </a:r>
            <a:r>
              <a:rPr lang="en"/>
              <a:t>income</a:t>
            </a:r>
            <a:r>
              <a:rPr lang="en"/>
              <a:t> and age is </a:t>
            </a:r>
            <a:r>
              <a:rPr lang="en"/>
              <a:t>important</a:t>
            </a:r>
            <a:r>
              <a:rPr lang="en"/>
              <a:t> too.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 there remains the million dollar question-&gt;which specific group should banks be especially careful of?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living in </a:t>
            </a:r>
            <a:r>
              <a:rPr lang="en" sz="2000">
                <a:solidFill>
                  <a:srgbClr val="FFC64E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Bhubaneswar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having an income of around </a:t>
            </a:r>
            <a:r>
              <a:rPr lang="en" sz="2000">
                <a:solidFill>
                  <a:srgbClr val="5FD0DB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6 000 000 to 7 000 000 rupees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around </a:t>
            </a:r>
            <a:r>
              <a:rPr lang="en" sz="2000">
                <a:solidFill>
                  <a:srgbClr val="1A569C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 y/o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having</a:t>
            </a:r>
            <a:r>
              <a:rPr lang="en" sz="2000">
                <a:solidFill>
                  <a:srgbClr val="32AAD9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5 years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working experience.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30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in 2 will default!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1250e334d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1250e334d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1250e334d18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1250e334d18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1259b88e136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1259b88e136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250e334d18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250e334d18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1259b88e136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1259b88e136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259b88e136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259b88e136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259b88e13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259b88e13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987356" y="3147050"/>
            <a:ext cx="3607200" cy="36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6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6" name="Google Shape;46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7" name="Google Shape;17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1" name="Google Shape;21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2" name="Google Shape;22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Fira Sans Extra Condensed"/>
              <a:buNone/>
              <a:defRPr sz="3000">
                <a:solidFill>
                  <a:srgbClr val="00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9" name="Google Shape;29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0" name="Google Shape;30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3" name="Google Shape;33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" name="Google Shape;36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7" name="Google Shape;37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8" name="Google Shape;38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2" name="Google Shape;42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Font typeface="Roboto"/>
              <a:buChar char="●"/>
              <a:defRPr sz="1800">
                <a:latin typeface="Roboto"/>
                <a:ea typeface="Roboto"/>
                <a:cs typeface="Roboto"/>
                <a:sym typeface="Roboto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●"/>
              <a:defRPr>
                <a:latin typeface="Roboto"/>
                <a:ea typeface="Roboto"/>
                <a:cs typeface="Roboto"/>
                <a:sym typeface="Roboto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Char char="○"/>
              <a:defRPr>
                <a:latin typeface="Roboto"/>
                <a:ea typeface="Roboto"/>
                <a:cs typeface="Roboto"/>
                <a:sym typeface="Roboto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Char char="■"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8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9.png"/><Relationship Id="rId4" Type="http://schemas.openxmlformats.org/officeDocument/2006/relationships/image" Target="../media/image2.png"/><Relationship Id="rId5" Type="http://schemas.openxmlformats.org/officeDocument/2006/relationships/image" Target="../media/image12.png"/><Relationship Id="rId6" Type="http://schemas.openxmlformats.org/officeDocument/2006/relationships/image" Target="../media/image1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7.png"/><Relationship Id="rId4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Relationship Id="rId4" Type="http://schemas.openxmlformats.org/officeDocument/2006/relationships/image" Target="../media/image3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0.png"/><Relationship Id="rId4" Type="http://schemas.openxmlformats.org/officeDocument/2006/relationships/image" Target="../media/image3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image" Target="../media/image1.png"/><Relationship Id="rId5" Type="http://schemas.openxmlformats.org/officeDocument/2006/relationships/image" Target="../media/image4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7.png"/><Relationship Id="rId4" Type="http://schemas.openxmlformats.org/officeDocument/2006/relationships/image" Target="../media/image2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png"/><Relationship Id="rId4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Relationship Id="rId4" Type="http://schemas.openxmlformats.org/officeDocument/2006/relationships/image" Target="../media/image2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png"/><Relationship Id="rId4" Type="http://schemas.openxmlformats.org/officeDocument/2006/relationships/image" Target="../media/image9.png"/><Relationship Id="rId5" Type="http://schemas.openxmlformats.org/officeDocument/2006/relationships/image" Target="../media/image6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ctrTitle"/>
          </p:nvPr>
        </p:nvSpPr>
        <p:spPr>
          <a:xfrm>
            <a:off x="977256" y="647925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SC1015 Mini Project</a:t>
            </a:r>
            <a:endParaRPr/>
          </a:p>
        </p:txBody>
      </p:sp>
      <p:sp>
        <p:nvSpPr>
          <p:cNvPr id="54" name="Google Shape;54;p13"/>
          <p:cNvSpPr txBox="1"/>
          <p:nvPr>
            <p:ph idx="1" type="subTitle"/>
          </p:nvPr>
        </p:nvSpPr>
        <p:spPr>
          <a:xfrm>
            <a:off x="1079950" y="2501450"/>
            <a:ext cx="3753000" cy="166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DSF1 Group 6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Lee Ee Cheer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Lim Chien Her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Neo Sun Wen</a:t>
            </a:r>
            <a:endParaRPr/>
          </a:p>
        </p:txBody>
      </p:sp>
      <p:pic>
        <p:nvPicPr>
          <p:cNvPr id="55" name="Google Shape;55;p13"/>
          <p:cNvPicPr preferRelativeResize="0"/>
          <p:nvPr/>
        </p:nvPicPr>
        <p:blipFill rotWithShape="1">
          <a:blip r:embed="rId3">
            <a:alphaModFix/>
          </a:blip>
          <a:srcRect b="3644" l="3191" r="2093" t="3393"/>
          <a:stretch/>
        </p:blipFill>
        <p:spPr>
          <a:xfrm>
            <a:off x="4720750" y="704600"/>
            <a:ext cx="3794700" cy="3724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2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ivariate Analysis on Numeric Variables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48" name="Google Shape;248;p22"/>
          <p:cNvSpPr txBox="1"/>
          <p:nvPr/>
        </p:nvSpPr>
        <p:spPr>
          <a:xfrm>
            <a:off x="5877700" y="1731275"/>
            <a:ext cx="31713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No correlation between other pairs of numeric variables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49" name="Google Shape;24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6324" y="1119825"/>
            <a:ext cx="2611376" cy="30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22"/>
          <p:cNvSpPr/>
          <p:nvPr/>
        </p:nvSpPr>
        <p:spPr>
          <a:xfrm>
            <a:off x="1469575" y="1031092"/>
            <a:ext cx="3080050" cy="2350600"/>
          </a:xfrm>
          <a:custGeom>
            <a:rect b="b" l="l" r="r" t="t"/>
            <a:pathLst>
              <a:path extrusionOk="0" h="94024" w="123202">
                <a:moveTo>
                  <a:pt x="123202" y="88803"/>
                </a:moveTo>
                <a:cubicBezTo>
                  <a:pt x="114277" y="88669"/>
                  <a:pt x="81263" y="101016"/>
                  <a:pt x="69654" y="87998"/>
                </a:cubicBezTo>
                <a:cubicBezTo>
                  <a:pt x="58045" y="74980"/>
                  <a:pt x="63481" y="25256"/>
                  <a:pt x="53549" y="10694"/>
                </a:cubicBezTo>
                <a:cubicBezTo>
                  <a:pt x="43618" y="-3867"/>
                  <a:pt x="18990" y="965"/>
                  <a:pt x="10065" y="629"/>
                </a:cubicBezTo>
                <a:cubicBezTo>
                  <a:pt x="1140" y="294"/>
                  <a:pt x="1678" y="7339"/>
                  <a:pt x="0" y="8681"/>
                </a:cubicBezTo>
              </a:path>
            </a:pathLst>
          </a:custGeom>
          <a:noFill/>
          <a:ln cap="flat" cmpd="sng" w="28575">
            <a:solidFill>
              <a:schemeClr val="accent5"/>
            </a:solidFill>
            <a:prstDash val="solid"/>
            <a:round/>
            <a:headEnd len="med" w="med" type="oval"/>
            <a:tailEnd len="med" w="med" type="triangle"/>
          </a:ln>
        </p:spPr>
      </p:sp>
      <p:sp>
        <p:nvSpPr>
          <p:cNvPr id="251" name="Google Shape;251;p22"/>
          <p:cNvSpPr txBox="1"/>
          <p:nvPr/>
        </p:nvSpPr>
        <p:spPr>
          <a:xfrm>
            <a:off x="50350" y="1268250"/>
            <a:ext cx="28788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CURRENT_JOB_YRS &amp; Experience</a:t>
            </a:r>
            <a:endParaRPr b="1" sz="17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Correlation of 0.65</a:t>
            </a:r>
            <a:endParaRPr sz="17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Categorical VS Risk_Class Analysis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57" name="Google Shape;257;p23"/>
          <p:cNvSpPr txBox="1"/>
          <p:nvPr/>
        </p:nvSpPr>
        <p:spPr>
          <a:xfrm>
            <a:off x="1089363" y="3441622"/>
            <a:ext cx="2288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Married/Single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8" name="Google Shape;258;p23"/>
          <p:cNvSpPr txBox="1"/>
          <p:nvPr/>
        </p:nvSpPr>
        <p:spPr>
          <a:xfrm>
            <a:off x="3427946" y="3441622"/>
            <a:ext cx="2288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House_Ownership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59" name="Google Shape;259;p23"/>
          <p:cNvSpPr txBox="1"/>
          <p:nvPr/>
        </p:nvSpPr>
        <p:spPr>
          <a:xfrm>
            <a:off x="893225" y="3829225"/>
            <a:ext cx="7357800" cy="88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Most of the individuals who carry a risk has rented their houses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23"/>
          <p:cNvSpPr txBox="1"/>
          <p:nvPr/>
        </p:nvSpPr>
        <p:spPr>
          <a:xfrm>
            <a:off x="5766530" y="3441622"/>
            <a:ext cx="2288100" cy="387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182875" spcFirstLastPara="1" rIns="182875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Jupiter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61" name="Google Shape;261;p23"/>
          <p:cNvPicPr preferRelativeResize="0"/>
          <p:nvPr/>
        </p:nvPicPr>
        <p:blipFill rotWithShape="1">
          <a:blip r:embed="rId3">
            <a:alphaModFix/>
          </a:blip>
          <a:srcRect b="0" l="13287" r="15120" t="0"/>
          <a:stretch/>
        </p:blipFill>
        <p:spPr>
          <a:xfrm>
            <a:off x="1223850" y="1026675"/>
            <a:ext cx="2019391" cy="23759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23"/>
          <p:cNvPicPr preferRelativeResize="0"/>
          <p:nvPr/>
        </p:nvPicPr>
        <p:blipFill rotWithShape="1">
          <a:blip r:embed="rId4">
            <a:alphaModFix/>
          </a:blip>
          <a:srcRect b="0" l="12176" r="15343" t="0"/>
          <a:stretch/>
        </p:blipFill>
        <p:spPr>
          <a:xfrm>
            <a:off x="3562433" y="1042282"/>
            <a:ext cx="2019389" cy="234469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3" name="Google Shape;263;p23"/>
          <p:cNvPicPr preferRelativeResize="0"/>
          <p:nvPr/>
        </p:nvPicPr>
        <p:blipFill rotWithShape="1">
          <a:blip r:embed="rId5">
            <a:alphaModFix/>
          </a:blip>
          <a:srcRect b="0" l="14383" r="0" t="0"/>
          <a:stretch/>
        </p:blipFill>
        <p:spPr>
          <a:xfrm>
            <a:off x="5901017" y="1028345"/>
            <a:ext cx="2019389" cy="2372567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140300" y="1939557"/>
            <a:ext cx="744525" cy="5501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2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Categorical VS Risk_Class Analysis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70" name="Google Shape;27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3950" y="984975"/>
            <a:ext cx="3996084" cy="394572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71" name="Google Shape;271;p24"/>
          <p:cNvCxnSpPr/>
          <p:nvPr/>
        </p:nvCxnSpPr>
        <p:spPr>
          <a:xfrm rot="10800000">
            <a:off x="2144088" y="3241100"/>
            <a:ext cx="998700" cy="3441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2" name="Google Shape;272;p24"/>
          <p:cNvCxnSpPr/>
          <p:nvPr/>
        </p:nvCxnSpPr>
        <p:spPr>
          <a:xfrm rot="10800000">
            <a:off x="1801663" y="1117300"/>
            <a:ext cx="1401300" cy="580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3" name="Google Shape;273;p24"/>
          <p:cNvSpPr txBox="1"/>
          <p:nvPr/>
        </p:nvSpPr>
        <p:spPr>
          <a:xfrm>
            <a:off x="988777" y="3062625"/>
            <a:ext cx="1044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Firefighter</a:t>
            </a:r>
            <a:endParaRPr b="1" sz="1600">
              <a:solidFill>
                <a:schemeClr val="accent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4" name="Google Shape;274;p24"/>
          <p:cNvSpPr txBox="1"/>
          <p:nvPr/>
        </p:nvSpPr>
        <p:spPr>
          <a:xfrm>
            <a:off x="400200" y="1302100"/>
            <a:ext cx="16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Highest Frequency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75" name="Google Shape;275;p24"/>
          <p:cNvSpPr txBox="1"/>
          <p:nvPr/>
        </p:nvSpPr>
        <p:spPr>
          <a:xfrm>
            <a:off x="688202" y="943300"/>
            <a:ext cx="1044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Physician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76" name="Google Shape;276;p24"/>
          <p:cNvSpPr txBox="1"/>
          <p:nvPr/>
        </p:nvSpPr>
        <p:spPr>
          <a:xfrm>
            <a:off x="700775" y="3421425"/>
            <a:ext cx="16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Lowest Frequency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cxnSp>
        <p:nvCxnSpPr>
          <p:cNvPr id="277" name="Google Shape;277;p24"/>
          <p:cNvCxnSpPr/>
          <p:nvPr/>
        </p:nvCxnSpPr>
        <p:spPr>
          <a:xfrm flipH="1" rot="10800000">
            <a:off x="5787700" y="1550000"/>
            <a:ext cx="1680900" cy="432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78" name="Google Shape;278;p24"/>
          <p:cNvCxnSpPr/>
          <p:nvPr/>
        </p:nvCxnSpPr>
        <p:spPr>
          <a:xfrm flipH="1" rot="10800000">
            <a:off x="5556175" y="3201000"/>
            <a:ext cx="1660800" cy="14694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79" name="Google Shape;279;p24"/>
          <p:cNvSpPr txBox="1"/>
          <p:nvPr/>
        </p:nvSpPr>
        <p:spPr>
          <a:xfrm>
            <a:off x="7274175" y="1698100"/>
            <a:ext cx="16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Highest 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0" name="Google Shape;280;p24"/>
          <p:cNvSpPr txBox="1"/>
          <p:nvPr/>
        </p:nvSpPr>
        <p:spPr>
          <a:xfrm>
            <a:off x="7518850" y="1339300"/>
            <a:ext cx="1332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Police_officer</a:t>
            </a:r>
            <a:endParaRPr b="1" sz="1600">
              <a:solidFill>
                <a:schemeClr val="accent5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81" name="Google Shape;281;p24"/>
          <p:cNvSpPr txBox="1"/>
          <p:nvPr/>
        </p:nvSpPr>
        <p:spPr>
          <a:xfrm>
            <a:off x="7274175" y="3421425"/>
            <a:ext cx="162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Lowest </a:t>
            </a:r>
            <a:r>
              <a:rPr lang="en" sz="1200">
                <a:latin typeface="Roboto"/>
                <a:ea typeface="Roboto"/>
                <a:cs typeface="Roboto"/>
                <a:sym typeface="Roboto"/>
              </a:rPr>
              <a:t>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82" name="Google Shape;282;p24"/>
          <p:cNvSpPr txBox="1"/>
          <p:nvPr/>
        </p:nvSpPr>
        <p:spPr>
          <a:xfrm>
            <a:off x="7221550" y="3062625"/>
            <a:ext cx="19272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Technology_specialist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2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Categorical VS Risk_Class Analysis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88" name="Google Shape;288;p25"/>
          <p:cNvPicPr preferRelativeResize="0"/>
          <p:nvPr/>
        </p:nvPicPr>
        <p:blipFill rotWithShape="1">
          <a:blip r:embed="rId3">
            <a:alphaModFix/>
          </a:blip>
          <a:srcRect b="1244" l="1902" r="2017" t="1564"/>
          <a:stretch/>
        </p:blipFill>
        <p:spPr>
          <a:xfrm>
            <a:off x="2798225" y="1077025"/>
            <a:ext cx="3543077" cy="38349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89" name="Google Shape;289;p25"/>
          <p:cNvCxnSpPr>
            <a:endCxn id="290" idx="1"/>
          </p:cNvCxnSpPr>
          <p:nvPr/>
        </p:nvCxnSpPr>
        <p:spPr>
          <a:xfrm>
            <a:off x="5274300" y="2395575"/>
            <a:ext cx="1656900" cy="9162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2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291" name="Google Shape;291;p25"/>
          <p:cNvCxnSpPr>
            <a:endCxn id="292" idx="1"/>
          </p:cNvCxnSpPr>
          <p:nvPr/>
        </p:nvCxnSpPr>
        <p:spPr>
          <a:xfrm flipH="1" rot="10800000">
            <a:off x="5908500" y="1194575"/>
            <a:ext cx="1614900" cy="15933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293" name="Google Shape;293;p25"/>
          <p:cNvSpPr txBox="1"/>
          <p:nvPr/>
        </p:nvSpPr>
        <p:spPr>
          <a:xfrm>
            <a:off x="7523400" y="1373975"/>
            <a:ext cx="16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Highest Risk 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 Frequency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2" name="Google Shape;292;p25"/>
          <p:cNvSpPr txBox="1"/>
          <p:nvPr/>
        </p:nvSpPr>
        <p:spPr>
          <a:xfrm>
            <a:off x="7523400" y="1015175"/>
            <a:ext cx="16206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Manipur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21.55% with Risk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4" name="Google Shape;294;p25"/>
          <p:cNvSpPr txBox="1"/>
          <p:nvPr/>
        </p:nvSpPr>
        <p:spPr>
          <a:xfrm>
            <a:off x="7028850" y="3491175"/>
            <a:ext cx="16206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Lowest Risk Rate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Lowest Frequency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0" name="Google Shape;290;p25"/>
          <p:cNvSpPr txBox="1"/>
          <p:nvPr/>
        </p:nvSpPr>
        <p:spPr>
          <a:xfrm>
            <a:off x="6931200" y="3132375"/>
            <a:ext cx="1815900" cy="35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Sikkim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4.61% with Risk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95" name="Google Shape;295;p25"/>
          <p:cNvSpPr txBox="1"/>
          <p:nvPr/>
        </p:nvSpPr>
        <p:spPr>
          <a:xfrm>
            <a:off x="362350" y="1157550"/>
            <a:ext cx="2124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BEST AND WORST CITIES</a:t>
            </a:r>
            <a:endParaRPr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6" name="Google Shape;296;p25"/>
          <p:cNvSpPr txBox="1"/>
          <p:nvPr/>
        </p:nvSpPr>
        <p:spPr>
          <a:xfrm>
            <a:off x="372425" y="1640675"/>
            <a:ext cx="2274900" cy="73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700">
                <a:solidFill>
                  <a:schemeClr val="accent6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Bhubaneswar : 	 32.62%</a:t>
            </a:r>
            <a:endParaRPr b="1" sz="1700">
              <a:solidFill>
                <a:schemeClr val="accent6"/>
              </a:solidFill>
              <a:highlight>
                <a:srgbClr val="FFFFFF"/>
              </a:highlight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0795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700">
                <a:solidFill>
                  <a:schemeClr val="accent4"/>
                </a:solidFill>
                <a:highlight>
                  <a:srgbClr val="FFFFFF"/>
                </a:highlight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Gandhinagar : 	 2.61%</a:t>
            </a:r>
            <a:endParaRPr b="1" sz="20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0" name="Shape 3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Google Shape;301;p26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Machine Learning</a:t>
            </a:r>
            <a:endParaRPr/>
          </a:p>
        </p:txBody>
      </p:sp>
      <p:sp>
        <p:nvSpPr>
          <p:cNvPr id="302" name="Google Shape;302;p26"/>
          <p:cNvSpPr/>
          <p:nvPr/>
        </p:nvSpPr>
        <p:spPr>
          <a:xfrm rot="5400000">
            <a:off x="6737347" y="377678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26"/>
          <p:cNvSpPr/>
          <p:nvPr/>
        </p:nvSpPr>
        <p:spPr>
          <a:xfrm rot="5400000">
            <a:off x="6737347" y="258676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4" name="Google Shape;304;p26"/>
          <p:cNvSpPr/>
          <p:nvPr/>
        </p:nvSpPr>
        <p:spPr>
          <a:xfrm rot="5400000">
            <a:off x="7055841" y="3436723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26"/>
          <p:cNvSpPr/>
          <p:nvPr/>
        </p:nvSpPr>
        <p:spPr>
          <a:xfrm rot="5400000">
            <a:off x="7055841" y="330321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26"/>
          <p:cNvSpPr/>
          <p:nvPr/>
        </p:nvSpPr>
        <p:spPr>
          <a:xfrm rot="5400000">
            <a:off x="6737347" y="1372191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26"/>
          <p:cNvSpPr/>
          <p:nvPr/>
        </p:nvSpPr>
        <p:spPr>
          <a:xfrm rot="5400000">
            <a:off x="7055841" y="222215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26"/>
          <p:cNvSpPr/>
          <p:nvPr/>
        </p:nvSpPr>
        <p:spPr>
          <a:xfrm rot="5400000">
            <a:off x="7055841" y="2088639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p26"/>
          <p:cNvSpPr txBox="1"/>
          <p:nvPr/>
        </p:nvSpPr>
        <p:spPr>
          <a:xfrm>
            <a:off x="7680025" y="446250"/>
            <a:ext cx="1464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0" name="Google Shape;310;p26"/>
          <p:cNvSpPr/>
          <p:nvPr/>
        </p:nvSpPr>
        <p:spPr>
          <a:xfrm rot="5400000">
            <a:off x="6737347" y="167544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26"/>
          <p:cNvSpPr/>
          <p:nvPr/>
        </p:nvSpPr>
        <p:spPr>
          <a:xfrm rot="5400000">
            <a:off x="7055841" y="1017504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26"/>
          <p:cNvSpPr/>
          <p:nvPr/>
        </p:nvSpPr>
        <p:spPr>
          <a:xfrm rot="5400000">
            <a:off x="7055841" y="883992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26"/>
          <p:cNvSpPr txBox="1"/>
          <p:nvPr/>
        </p:nvSpPr>
        <p:spPr>
          <a:xfrm>
            <a:off x="7737625" y="1655863"/>
            <a:ext cx="1348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4" name="Google Shape;314;p26"/>
          <p:cNvSpPr txBox="1"/>
          <p:nvPr/>
        </p:nvSpPr>
        <p:spPr>
          <a:xfrm>
            <a:off x="7888225" y="2965845"/>
            <a:ext cx="104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315" name="Google Shape;315;p26"/>
          <p:cNvSpPr txBox="1"/>
          <p:nvPr/>
        </p:nvSpPr>
        <p:spPr>
          <a:xfrm>
            <a:off x="7737625" y="4055475"/>
            <a:ext cx="1348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Discover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316" name="Google Shape;316;p26"/>
          <p:cNvGrpSpPr/>
          <p:nvPr/>
        </p:nvGrpSpPr>
        <p:grpSpPr>
          <a:xfrm rot="-505">
            <a:off x="7084201" y="4152433"/>
            <a:ext cx="328219" cy="335543"/>
            <a:chOff x="1492675" y="4992125"/>
            <a:chExt cx="481825" cy="481825"/>
          </a:xfrm>
        </p:grpSpPr>
        <p:sp>
          <p:nvSpPr>
            <p:cNvPr id="317" name="Google Shape;317;p26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318" name="Google Shape;318;p26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319" name="Google Shape;319;p26"/>
          <p:cNvGrpSpPr/>
          <p:nvPr/>
        </p:nvGrpSpPr>
        <p:grpSpPr>
          <a:xfrm>
            <a:off x="7084209" y="1760566"/>
            <a:ext cx="328198" cy="335532"/>
            <a:chOff x="-5251625" y="3272950"/>
            <a:chExt cx="292225" cy="292250"/>
          </a:xfrm>
        </p:grpSpPr>
        <p:sp>
          <p:nvSpPr>
            <p:cNvPr id="320" name="Google Shape;320;p26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1" name="Google Shape;321;p26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2" name="Google Shape;322;p26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3" name="Google Shape;323;p26"/>
          <p:cNvGrpSpPr/>
          <p:nvPr/>
        </p:nvGrpSpPr>
        <p:grpSpPr>
          <a:xfrm>
            <a:off x="7084417" y="2965853"/>
            <a:ext cx="328232" cy="335517"/>
            <a:chOff x="-4475825" y="3612425"/>
            <a:chExt cx="293825" cy="291450"/>
          </a:xfrm>
        </p:grpSpPr>
        <p:sp>
          <p:nvSpPr>
            <p:cNvPr id="324" name="Google Shape;324;p26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5" name="Google Shape;325;p26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6" name="Google Shape;326;p26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327" name="Google Shape;327;p26"/>
          <p:cNvGrpSpPr/>
          <p:nvPr/>
        </p:nvGrpSpPr>
        <p:grpSpPr>
          <a:xfrm>
            <a:off x="7083649" y="563251"/>
            <a:ext cx="328217" cy="305064"/>
            <a:chOff x="-40745125" y="3632900"/>
            <a:chExt cx="318225" cy="289875"/>
          </a:xfrm>
        </p:grpSpPr>
        <p:sp>
          <p:nvSpPr>
            <p:cNvPr id="328" name="Google Shape;328;p26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9" name="Google Shape;329;p26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0" name="Google Shape;330;p26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1" name="Google Shape;331;p26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2" name="Google Shape;332;p26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3" name="Google Shape;333;p26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4" name="Google Shape;334;p26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2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Multivariate Classification Tree </a:t>
            </a:r>
            <a:r>
              <a:rPr lang="en">
                <a:solidFill>
                  <a:schemeClr val="accent6"/>
                </a:solidFill>
                <a:latin typeface="Oswald"/>
                <a:ea typeface="Oswald"/>
                <a:cs typeface="Oswald"/>
                <a:sym typeface="Oswald"/>
              </a:rPr>
              <a:t>(Non-Upsampled)</a:t>
            </a:r>
            <a:endParaRPr>
              <a:solidFill>
                <a:schemeClr val="accent6"/>
              </a:solidFill>
            </a:endParaRPr>
          </a:p>
        </p:txBody>
      </p:sp>
      <p:pic>
        <p:nvPicPr>
          <p:cNvPr id="340" name="Google Shape;340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875" y="1015800"/>
            <a:ext cx="4414523" cy="3641723"/>
          </a:xfrm>
          <a:prstGeom prst="rect">
            <a:avLst/>
          </a:prstGeom>
          <a:noFill/>
          <a:ln cap="flat" cmpd="sng" w="38100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41" name="Google Shape;341;p27"/>
          <p:cNvCxnSpPr/>
          <p:nvPr/>
        </p:nvCxnSpPr>
        <p:spPr>
          <a:xfrm>
            <a:off x="2174150" y="1177675"/>
            <a:ext cx="2244600" cy="7248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42" name="Google Shape;342;p27"/>
          <p:cNvSpPr/>
          <p:nvPr/>
        </p:nvSpPr>
        <p:spPr>
          <a:xfrm>
            <a:off x="4418758" y="1748275"/>
            <a:ext cx="2244600" cy="273900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Accuracy</a:t>
            </a: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: 0.88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28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Multivariate Classification Tree </a:t>
            </a:r>
            <a:r>
              <a:rPr lang="en">
                <a:solidFill>
                  <a:schemeClr val="accent4"/>
                </a:solidFill>
                <a:latin typeface="Oswald"/>
                <a:ea typeface="Oswald"/>
                <a:cs typeface="Oswald"/>
                <a:sym typeface="Oswald"/>
              </a:rPr>
              <a:t>(Upsampled)</a:t>
            </a:r>
            <a:endParaRPr>
              <a:solidFill>
                <a:schemeClr val="accent4"/>
              </a:solidFill>
            </a:endParaRPr>
          </a:p>
        </p:txBody>
      </p:sp>
      <p:pic>
        <p:nvPicPr>
          <p:cNvPr id="348" name="Google Shape;34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3893925"/>
            <a:ext cx="8839204" cy="824359"/>
          </a:xfrm>
          <a:prstGeom prst="rect">
            <a:avLst/>
          </a:prstGeom>
          <a:noFill/>
          <a:ln>
            <a:noFill/>
          </a:ln>
        </p:spPr>
      </p:pic>
      <p:sp>
        <p:nvSpPr>
          <p:cNvPr id="349" name="Google Shape;349;p28"/>
          <p:cNvSpPr txBox="1"/>
          <p:nvPr/>
        </p:nvSpPr>
        <p:spPr>
          <a:xfrm>
            <a:off x="329400" y="4650300"/>
            <a:ext cx="84852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From the classification tree, age is the best determinant</a:t>
            </a:r>
            <a:endParaRPr sz="17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350" name="Google Shape;350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5028" y="985700"/>
            <a:ext cx="3461920" cy="2836349"/>
          </a:xfrm>
          <a:prstGeom prst="rect">
            <a:avLst/>
          </a:prstGeom>
          <a:noFill/>
          <a:ln cap="flat" cmpd="sng" w="38100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cxnSp>
        <p:nvCxnSpPr>
          <p:cNvPr id="351" name="Google Shape;351;p28"/>
          <p:cNvCxnSpPr>
            <a:endCxn id="352" idx="1"/>
          </p:cNvCxnSpPr>
          <p:nvPr/>
        </p:nvCxnSpPr>
        <p:spPr>
          <a:xfrm>
            <a:off x="1842008" y="1097000"/>
            <a:ext cx="2848500" cy="707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52" name="Google Shape;352;p28"/>
          <p:cNvSpPr/>
          <p:nvPr/>
        </p:nvSpPr>
        <p:spPr>
          <a:xfrm>
            <a:off x="4690508" y="1667750"/>
            <a:ext cx="2244600" cy="27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Accuracy: 0.57</a:t>
            </a:r>
            <a:endParaRPr sz="20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2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Random Forest </a:t>
            </a:r>
            <a:r>
              <a:rPr lang="en">
                <a:solidFill>
                  <a:schemeClr val="accent3"/>
                </a:solidFill>
                <a:latin typeface="Oswald"/>
                <a:ea typeface="Oswald"/>
                <a:cs typeface="Oswald"/>
                <a:sym typeface="Oswald"/>
              </a:rPr>
              <a:t>Upsampled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 vs </a:t>
            </a:r>
            <a:r>
              <a:rPr lang="en">
                <a:solidFill>
                  <a:schemeClr val="accent1"/>
                </a:solidFill>
                <a:latin typeface="Oswald"/>
                <a:ea typeface="Oswald"/>
                <a:cs typeface="Oswald"/>
                <a:sym typeface="Oswald"/>
              </a:rPr>
              <a:t>Downsampled</a:t>
            </a:r>
            <a:endParaRPr>
              <a:solidFill>
                <a:schemeClr val="accent1"/>
              </a:solidFill>
            </a:endParaRPr>
          </a:p>
        </p:txBody>
      </p:sp>
      <p:pic>
        <p:nvPicPr>
          <p:cNvPr id="358" name="Google Shape;358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400" y="1206250"/>
            <a:ext cx="3945523" cy="3296449"/>
          </a:xfrm>
          <a:prstGeom prst="rect">
            <a:avLst/>
          </a:prstGeom>
          <a:noFill/>
          <a:ln cap="flat" cmpd="sng" w="2857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9" name="Google Shape;359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21400" y="1206250"/>
            <a:ext cx="4161548" cy="3296450"/>
          </a:xfrm>
          <a:prstGeom prst="rect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360" name="Google Shape;360;p29"/>
          <p:cNvSpPr/>
          <p:nvPr/>
        </p:nvSpPr>
        <p:spPr>
          <a:xfrm>
            <a:off x="251650" y="2143975"/>
            <a:ext cx="1510200" cy="130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9"/>
          <p:cNvSpPr/>
          <p:nvPr/>
        </p:nvSpPr>
        <p:spPr>
          <a:xfrm>
            <a:off x="5245575" y="2143975"/>
            <a:ext cx="1510200" cy="130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2" name="Google Shape;362;p29"/>
          <p:cNvSpPr/>
          <p:nvPr/>
        </p:nvSpPr>
        <p:spPr>
          <a:xfrm>
            <a:off x="251650" y="2678875"/>
            <a:ext cx="1610400" cy="130800"/>
          </a:xfrm>
          <a:prstGeom prst="rect">
            <a:avLst/>
          </a:prstGeom>
          <a:noFill/>
          <a:ln cap="flat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3" name="Google Shape;363;p29"/>
          <p:cNvSpPr/>
          <p:nvPr/>
        </p:nvSpPr>
        <p:spPr>
          <a:xfrm>
            <a:off x="5195475" y="2678875"/>
            <a:ext cx="1610400" cy="130800"/>
          </a:xfrm>
          <a:prstGeom prst="rect">
            <a:avLst/>
          </a:prstGeom>
          <a:noFill/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64" name="Google Shape;364;p29"/>
          <p:cNvCxnSpPr/>
          <p:nvPr/>
        </p:nvCxnSpPr>
        <p:spPr>
          <a:xfrm flipH="1" rot="10800000">
            <a:off x="1862050" y="1781625"/>
            <a:ext cx="1288500" cy="957600"/>
          </a:xfrm>
          <a:prstGeom prst="bentConnector3">
            <a:avLst>
              <a:gd fmla="val 98436" name="adj1"/>
            </a:avLst>
          </a:prstGeom>
          <a:noFill/>
          <a:ln cap="flat" cmpd="sng" w="19050">
            <a:solidFill>
              <a:schemeClr val="accent4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5" name="Google Shape;365;p29"/>
          <p:cNvSpPr/>
          <p:nvPr/>
        </p:nvSpPr>
        <p:spPr>
          <a:xfrm>
            <a:off x="2436038" y="1507725"/>
            <a:ext cx="1394400" cy="273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FNR: 0.02</a:t>
            </a:r>
            <a:endParaRPr sz="2000">
              <a:solidFill>
                <a:srgbClr val="FFFFFF"/>
              </a:solidFill>
            </a:endParaRPr>
          </a:p>
        </p:txBody>
      </p:sp>
      <p:cxnSp>
        <p:nvCxnSpPr>
          <p:cNvPr id="366" name="Google Shape;366;p29"/>
          <p:cNvCxnSpPr>
            <a:stCxn id="363" idx="3"/>
          </p:cNvCxnSpPr>
          <p:nvPr/>
        </p:nvCxnSpPr>
        <p:spPr>
          <a:xfrm flipH="1" rot="10800000">
            <a:off x="6805875" y="1690975"/>
            <a:ext cx="793500" cy="1053300"/>
          </a:xfrm>
          <a:prstGeom prst="bentConnector2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367" name="Google Shape;367;p29"/>
          <p:cNvSpPr/>
          <p:nvPr/>
        </p:nvSpPr>
        <p:spPr>
          <a:xfrm>
            <a:off x="6929413" y="1417075"/>
            <a:ext cx="1394400" cy="273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rgbClr val="FFFFFF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FNR: 0.17</a:t>
            </a:r>
            <a:endParaRPr sz="2000">
              <a:solidFill>
                <a:srgbClr val="FFFFFF"/>
              </a:solidFill>
            </a:endParaRPr>
          </a:p>
        </p:txBody>
      </p:sp>
      <p:sp>
        <p:nvSpPr>
          <p:cNvPr id="368" name="Google Shape;368;p29"/>
          <p:cNvSpPr txBox="1"/>
          <p:nvPr/>
        </p:nvSpPr>
        <p:spPr>
          <a:xfrm>
            <a:off x="2273700" y="4640225"/>
            <a:ext cx="45966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Testing on </a:t>
            </a:r>
            <a:r>
              <a:rPr lang="en" sz="16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duplicated data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vs </a:t>
            </a:r>
            <a:r>
              <a:rPr lang="en" sz="16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actual data</a:t>
            </a:r>
            <a:r>
              <a:rPr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in the dataset</a:t>
            </a:r>
            <a:endParaRPr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3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Logistic Regression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776" y="4247800"/>
            <a:ext cx="7198449" cy="481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5" name="Google Shape;375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43888" y="837788"/>
            <a:ext cx="3256224" cy="34679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3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Feature Importance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81" name="Google Shape;3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77625" y="892975"/>
            <a:ext cx="6188775" cy="4105425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31"/>
          <p:cNvSpPr txBox="1"/>
          <p:nvPr/>
        </p:nvSpPr>
        <p:spPr>
          <a:xfrm>
            <a:off x="1906975" y="1243675"/>
            <a:ext cx="201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83" name="Google Shape;383;p31"/>
          <p:cNvSpPr/>
          <p:nvPr/>
        </p:nvSpPr>
        <p:spPr>
          <a:xfrm>
            <a:off x="1906975" y="1243675"/>
            <a:ext cx="201300" cy="30795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31"/>
          <p:cNvSpPr/>
          <p:nvPr/>
        </p:nvSpPr>
        <p:spPr>
          <a:xfrm>
            <a:off x="2402850" y="1989875"/>
            <a:ext cx="201300" cy="2333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5" name="Google Shape;385;p31"/>
          <p:cNvSpPr/>
          <p:nvPr/>
        </p:nvSpPr>
        <p:spPr>
          <a:xfrm rot="5400000">
            <a:off x="5104975" y="3731050"/>
            <a:ext cx="6516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31"/>
          <p:cNvSpPr/>
          <p:nvPr/>
        </p:nvSpPr>
        <p:spPr>
          <a:xfrm rot="5400000">
            <a:off x="5589025" y="3731050"/>
            <a:ext cx="6516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1"/>
          <p:cNvSpPr/>
          <p:nvPr/>
        </p:nvSpPr>
        <p:spPr>
          <a:xfrm rot="5400000">
            <a:off x="6073075" y="3731050"/>
            <a:ext cx="651600" cy="308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Google Shape;60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5511127" cy="157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21325" y="1189229"/>
            <a:ext cx="5686975" cy="187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91025" y="2797654"/>
            <a:ext cx="6313336" cy="1778896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14"/>
          <p:cNvSpPr/>
          <p:nvPr/>
        </p:nvSpPr>
        <p:spPr>
          <a:xfrm>
            <a:off x="7177800" y="4027150"/>
            <a:ext cx="1456800" cy="284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chemeClr val="accent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32"/>
          <p:cNvSpPr txBox="1"/>
          <p:nvPr>
            <p:ph type="ctrTitle"/>
          </p:nvPr>
        </p:nvSpPr>
        <p:spPr>
          <a:xfrm>
            <a:off x="987356" y="1629550"/>
            <a:ext cx="34224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Further Insights</a:t>
            </a:r>
            <a:endParaRPr/>
          </a:p>
        </p:txBody>
      </p:sp>
      <p:sp>
        <p:nvSpPr>
          <p:cNvPr id="393" name="Google Shape;393;p32"/>
          <p:cNvSpPr/>
          <p:nvPr/>
        </p:nvSpPr>
        <p:spPr>
          <a:xfrm rot="5400000">
            <a:off x="6737347" y="377678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32"/>
          <p:cNvSpPr/>
          <p:nvPr/>
        </p:nvSpPr>
        <p:spPr>
          <a:xfrm rot="5400000">
            <a:off x="6737347" y="258676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32"/>
          <p:cNvSpPr/>
          <p:nvPr/>
        </p:nvSpPr>
        <p:spPr>
          <a:xfrm rot="5400000">
            <a:off x="7055841" y="3436723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6" name="Google Shape;396;p32"/>
          <p:cNvSpPr/>
          <p:nvPr/>
        </p:nvSpPr>
        <p:spPr>
          <a:xfrm rot="5400000">
            <a:off x="7055841" y="330321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7" name="Google Shape;397;p32"/>
          <p:cNvSpPr/>
          <p:nvPr/>
        </p:nvSpPr>
        <p:spPr>
          <a:xfrm rot="5400000">
            <a:off x="6737347" y="1372191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8" name="Google Shape;398;p32"/>
          <p:cNvSpPr/>
          <p:nvPr/>
        </p:nvSpPr>
        <p:spPr>
          <a:xfrm rot="5400000">
            <a:off x="7055841" y="222215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32"/>
          <p:cNvSpPr/>
          <p:nvPr/>
        </p:nvSpPr>
        <p:spPr>
          <a:xfrm rot="5400000">
            <a:off x="7055841" y="2088639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32"/>
          <p:cNvSpPr txBox="1"/>
          <p:nvPr/>
        </p:nvSpPr>
        <p:spPr>
          <a:xfrm>
            <a:off x="7680025" y="446250"/>
            <a:ext cx="1464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1" name="Google Shape;401;p32"/>
          <p:cNvSpPr/>
          <p:nvPr/>
        </p:nvSpPr>
        <p:spPr>
          <a:xfrm rot="5400000">
            <a:off x="6737347" y="167544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2" name="Google Shape;402;p32"/>
          <p:cNvSpPr/>
          <p:nvPr/>
        </p:nvSpPr>
        <p:spPr>
          <a:xfrm rot="5400000">
            <a:off x="7055841" y="1017504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32"/>
          <p:cNvSpPr/>
          <p:nvPr/>
        </p:nvSpPr>
        <p:spPr>
          <a:xfrm rot="5400000">
            <a:off x="7055841" y="883992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2"/>
          <p:cNvSpPr txBox="1"/>
          <p:nvPr/>
        </p:nvSpPr>
        <p:spPr>
          <a:xfrm>
            <a:off x="7737625" y="1655863"/>
            <a:ext cx="1348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5" name="Google Shape;405;p32"/>
          <p:cNvSpPr txBox="1"/>
          <p:nvPr/>
        </p:nvSpPr>
        <p:spPr>
          <a:xfrm>
            <a:off x="7888225" y="2965845"/>
            <a:ext cx="104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406" name="Google Shape;406;p32"/>
          <p:cNvSpPr txBox="1"/>
          <p:nvPr/>
        </p:nvSpPr>
        <p:spPr>
          <a:xfrm>
            <a:off x="7737625" y="4055475"/>
            <a:ext cx="1348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Discover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407" name="Google Shape;407;p32"/>
          <p:cNvGrpSpPr/>
          <p:nvPr/>
        </p:nvGrpSpPr>
        <p:grpSpPr>
          <a:xfrm rot="-505">
            <a:off x="7084201" y="4152433"/>
            <a:ext cx="328219" cy="335543"/>
            <a:chOff x="1492675" y="4992125"/>
            <a:chExt cx="481825" cy="481825"/>
          </a:xfrm>
        </p:grpSpPr>
        <p:sp>
          <p:nvSpPr>
            <p:cNvPr id="408" name="Google Shape;408;p32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409" name="Google Shape;409;p32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410" name="Google Shape;410;p32"/>
          <p:cNvGrpSpPr/>
          <p:nvPr/>
        </p:nvGrpSpPr>
        <p:grpSpPr>
          <a:xfrm>
            <a:off x="7084209" y="1760566"/>
            <a:ext cx="328198" cy="335532"/>
            <a:chOff x="-5251625" y="3272950"/>
            <a:chExt cx="292225" cy="292250"/>
          </a:xfrm>
        </p:grpSpPr>
        <p:sp>
          <p:nvSpPr>
            <p:cNvPr id="411" name="Google Shape;411;p32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2" name="Google Shape;412;p32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3" name="Google Shape;413;p32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4" name="Google Shape;414;p32"/>
          <p:cNvGrpSpPr/>
          <p:nvPr/>
        </p:nvGrpSpPr>
        <p:grpSpPr>
          <a:xfrm>
            <a:off x="7084417" y="2965853"/>
            <a:ext cx="328232" cy="335517"/>
            <a:chOff x="-4475825" y="3612425"/>
            <a:chExt cx="293825" cy="291450"/>
          </a:xfrm>
        </p:grpSpPr>
        <p:sp>
          <p:nvSpPr>
            <p:cNvPr id="415" name="Google Shape;415;p32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6" name="Google Shape;416;p32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7" name="Google Shape;417;p32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18" name="Google Shape;418;p32"/>
          <p:cNvGrpSpPr/>
          <p:nvPr/>
        </p:nvGrpSpPr>
        <p:grpSpPr>
          <a:xfrm>
            <a:off x="7083649" y="563251"/>
            <a:ext cx="328217" cy="305064"/>
            <a:chOff x="-40745125" y="3632900"/>
            <a:chExt cx="318225" cy="289875"/>
          </a:xfrm>
        </p:grpSpPr>
        <p:sp>
          <p:nvSpPr>
            <p:cNvPr id="419" name="Google Shape;419;p32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0" name="Google Shape;420;p32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1" name="Google Shape;421;p32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2" name="Google Shape;422;p32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3" name="Google Shape;423;p32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4" name="Google Shape;424;p32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5" name="Google Shape;425;p32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33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Multi-Variate Clustering: Police Officer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1" name="Google Shape;43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6475" y="3317700"/>
            <a:ext cx="8485724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4375" y="1464776"/>
            <a:ext cx="6090350" cy="138787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33"/>
          <p:cNvSpPr/>
          <p:nvPr/>
        </p:nvSpPr>
        <p:spPr>
          <a:xfrm rot="9261108">
            <a:off x="2416224" y="2996759"/>
            <a:ext cx="1291226" cy="248636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34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Multi-Variate Clustering: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Manipur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9" name="Google Shape;439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825" y="3088000"/>
            <a:ext cx="8839204" cy="19335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550" y="1269200"/>
            <a:ext cx="7086600" cy="1419737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4"/>
          <p:cNvSpPr/>
          <p:nvPr/>
        </p:nvSpPr>
        <p:spPr>
          <a:xfrm rot="3713207">
            <a:off x="6076228" y="2854550"/>
            <a:ext cx="1291130" cy="2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3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Multi-Variate Clustering: </a:t>
            </a: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Bhubaneswar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7" name="Google Shape;447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964975"/>
            <a:ext cx="8839204" cy="1916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600" y="1176512"/>
            <a:ext cx="70104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449" name="Google Shape;449;p35"/>
          <p:cNvSpPr/>
          <p:nvPr/>
        </p:nvSpPr>
        <p:spPr>
          <a:xfrm rot="5402396">
            <a:off x="5460017" y="3202838"/>
            <a:ext cx="1291500" cy="2487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3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Our takeaways from this project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55" name="Google Shape;455;p36"/>
          <p:cNvSpPr txBox="1"/>
          <p:nvPr/>
        </p:nvSpPr>
        <p:spPr>
          <a:xfrm>
            <a:off x="390875" y="959400"/>
            <a:ext cx="8229600" cy="374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Finding the most important variable using Feature Importances on the Random Forest model.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○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Accuracy but also FNR is very high for the classification tree model.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○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Random Forest produced high accuracy and low FNR.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with skew data and its impacts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302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○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Disproportionate amount of Risk Flag ‘No’ means that the prediction accuracy will be artificially high unless we balance the data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Upsampling vs Downsampling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Logistic Regression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Working 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with large data and finding trends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○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Zooming into particular categorical datas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3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Oswald"/>
                <a:ea typeface="Oswald"/>
                <a:cs typeface="Oswald"/>
                <a:sym typeface="Oswald"/>
              </a:rPr>
              <a:t>So, what </a:t>
            </a:r>
            <a:r>
              <a:rPr lang="en">
                <a:latin typeface="Oswald"/>
                <a:ea typeface="Oswald"/>
                <a:cs typeface="Oswald"/>
                <a:sym typeface="Oswald"/>
              </a:rPr>
              <a:t>should banks take note of?</a:t>
            </a:r>
            <a:endParaRPr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461" name="Google Shape;461;p37"/>
          <p:cNvSpPr txBox="1"/>
          <p:nvPr/>
        </p:nvSpPr>
        <p:spPr>
          <a:xfrm>
            <a:off x="390875" y="959400"/>
            <a:ext cx="8229600" cy="40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Prioritise income and age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Professions to take note of are police officers and physicians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State to be careful of will be Manipur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-3556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Sans Extra Condensed"/>
              <a:buChar char="●"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City to be careful of will be Bhubaneswar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What specific group should the bank be especially careful of?</a:t>
            </a:r>
            <a:endParaRPr b="1" sz="22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People living in </a:t>
            </a:r>
            <a:r>
              <a:rPr lang="en" sz="2000">
                <a:solidFill>
                  <a:schemeClr val="accent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Bhubaneswar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having an income of around </a:t>
            </a:r>
            <a:r>
              <a:rPr lang="en" sz="2000">
                <a:solidFill>
                  <a:schemeClr val="accent3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6 000 000 to 7 000 000 rupees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around </a:t>
            </a:r>
            <a:r>
              <a:rPr lang="en" sz="2000">
                <a:solidFill>
                  <a:schemeClr val="accent5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60 y/o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, having</a:t>
            </a:r>
            <a:r>
              <a:rPr lang="en" sz="20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5 years</a:t>
            </a:r>
            <a:r>
              <a:rPr lang="en" sz="20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 of working experience.</a:t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rgbClr val="FF0000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1 in 2 will default!</a:t>
            </a:r>
            <a:endParaRPr b="1" sz="2300">
              <a:solidFill>
                <a:srgbClr val="FF0000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462" name="Google Shape;46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8113" y="1217875"/>
            <a:ext cx="6175125" cy="132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/>
        </p:nvSpPr>
        <p:spPr>
          <a:xfrm rot="10800000">
            <a:off x="457200" y="2114017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" name="Google Shape;69;p15"/>
          <p:cNvSpPr/>
          <p:nvPr/>
        </p:nvSpPr>
        <p:spPr>
          <a:xfrm>
            <a:off x="4073650" y="1259075"/>
            <a:ext cx="4613400" cy="754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0" name="Google Shape;70;p15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Introduction</a:t>
            </a:r>
            <a:endParaRPr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" name="Google Shape;71;p15"/>
          <p:cNvSpPr/>
          <p:nvPr/>
        </p:nvSpPr>
        <p:spPr>
          <a:xfrm>
            <a:off x="4073650" y="2968968"/>
            <a:ext cx="4671000" cy="1372500"/>
          </a:xfrm>
          <a:prstGeom prst="rect">
            <a:avLst/>
          </a:prstGeom>
          <a:gradFill>
            <a:gsLst>
              <a:gs pos="0">
                <a:srgbClr val="EFEFEF"/>
              </a:gs>
              <a:gs pos="64000">
                <a:srgbClr val="F3F3F3"/>
              </a:gs>
              <a:gs pos="100000">
                <a:srgbClr val="FFFFFF">
                  <a:alpha val="0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15"/>
          <p:cNvSpPr/>
          <p:nvPr/>
        </p:nvSpPr>
        <p:spPr>
          <a:xfrm>
            <a:off x="3510437" y="1051947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15"/>
          <p:cNvSpPr/>
          <p:nvPr/>
        </p:nvSpPr>
        <p:spPr>
          <a:xfrm>
            <a:off x="4474780" y="1895549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15"/>
          <p:cNvSpPr/>
          <p:nvPr/>
        </p:nvSpPr>
        <p:spPr>
          <a:xfrm>
            <a:off x="3510437" y="2739152"/>
            <a:ext cx="1158785" cy="1149327"/>
          </a:xfrm>
          <a:custGeom>
            <a:rect b="b" l="l" r="r" t="t"/>
            <a:pathLst>
              <a:path extrusionOk="0" h="25278" w="25486">
                <a:moveTo>
                  <a:pt x="12746" y="4905"/>
                </a:moveTo>
                <a:cubicBezTo>
                  <a:pt x="13701" y="4905"/>
                  <a:pt x="14672" y="5083"/>
                  <a:pt x="15613" y="5460"/>
                </a:cubicBezTo>
                <a:cubicBezTo>
                  <a:pt x="19580" y="7047"/>
                  <a:pt x="21508" y="11545"/>
                  <a:pt x="19923" y="15511"/>
                </a:cubicBezTo>
                <a:cubicBezTo>
                  <a:pt x="18714" y="18534"/>
                  <a:pt x="15811" y="20374"/>
                  <a:pt x="12742" y="20374"/>
                </a:cubicBezTo>
                <a:cubicBezTo>
                  <a:pt x="11786" y="20374"/>
                  <a:pt x="10814" y="20196"/>
                  <a:pt x="9873" y="19819"/>
                </a:cubicBezTo>
                <a:cubicBezTo>
                  <a:pt x="5908" y="18234"/>
                  <a:pt x="3978" y="13734"/>
                  <a:pt x="5563" y="9769"/>
                </a:cubicBezTo>
                <a:cubicBezTo>
                  <a:pt x="6772" y="6745"/>
                  <a:pt x="9676" y="4905"/>
                  <a:pt x="12746" y="4905"/>
                </a:cubicBezTo>
                <a:close/>
                <a:moveTo>
                  <a:pt x="15551" y="1"/>
                </a:moveTo>
                <a:cubicBezTo>
                  <a:pt x="15240" y="1"/>
                  <a:pt x="14946" y="187"/>
                  <a:pt x="14824" y="492"/>
                </a:cubicBezTo>
                <a:lnTo>
                  <a:pt x="14047" y="2435"/>
                </a:lnTo>
                <a:cubicBezTo>
                  <a:pt x="13612" y="2378"/>
                  <a:pt x="13174" y="2350"/>
                  <a:pt x="12736" y="2350"/>
                </a:cubicBezTo>
                <a:cubicBezTo>
                  <a:pt x="12218" y="2350"/>
                  <a:pt x="11700" y="2390"/>
                  <a:pt x="11187" y="2469"/>
                </a:cubicBezTo>
                <a:lnTo>
                  <a:pt x="10364" y="547"/>
                </a:lnTo>
                <a:cubicBezTo>
                  <a:pt x="10238" y="251"/>
                  <a:pt x="9949" y="73"/>
                  <a:pt x="9646" y="73"/>
                </a:cubicBezTo>
                <a:cubicBezTo>
                  <a:pt x="9543" y="73"/>
                  <a:pt x="9438" y="93"/>
                  <a:pt x="9338" y="137"/>
                </a:cubicBezTo>
                <a:lnTo>
                  <a:pt x="6036" y="1553"/>
                </a:lnTo>
                <a:cubicBezTo>
                  <a:pt x="5640" y="1722"/>
                  <a:pt x="5456" y="2182"/>
                  <a:pt x="5626" y="2579"/>
                </a:cubicBezTo>
                <a:lnTo>
                  <a:pt x="6449" y="4501"/>
                </a:lnTo>
                <a:cubicBezTo>
                  <a:pt x="5690" y="5085"/>
                  <a:pt x="5019" y="5775"/>
                  <a:pt x="4452" y="6549"/>
                </a:cubicBezTo>
                <a:lnTo>
                  <a:pt x="2510" y="5772"/>
                </a:lnTo>
                <a:cubicBezTo>
                  <a:pt x="2414" y="5734"/>
                  <a:pt x="2316" y="5716"/>
                  <a:pt x="2219" y="5716"/>
                </a:cubicBezTo>
                <a:cubicBezTo>
                  <a:pt x="1910" y="5716"/>
                  <a:pt x="1616" y="5901"/>
                  <a:pt x="1493" y="6208"/>
                </a:cubicBezTo>
                <a:lnTo>
                  <a:pt x="161" y="9542"/>
                </a:lnTo>
                <a:cubicBezTo>
                  <a:pt x="0" y="9944"/>
                  <a:pt x="194" y="10398"/>
                  <a:pt x="596" y="10558"/>
                </a:cubicBezTo>
                <a:lnTo>
                  <a:pt x="2537" y="11335"/>
                </a:lnTo>
                <a:cubicBezTo>
                  <a:pt x="2415" y="12285"/>
                  <a:pt x="2426" y="13249"/>
                  <a:pt x="2572" y="14195"/>
                </a:cubicBezTo>
                <a:lnTo>
                  <a:pt x="651" y="15018"/>
                </a:lnTo>
                <a:cubicBezTo>
                  <a:pt x="253" y="15189"/>
                  <a:pt x="71" y="15649"/>
                  <a:pt x="241" y="16046"/>
                </a:cubicBezTo>
                <a:lnTo>
                  <a:pt x="1655" y="19347"/>
                </a:lnTo>
                <a:cubicBezTo>
                  <a:pt x="1781" y="19643"/>
                  <a:pt x="2070" y="19821"/>
                  <a:pt x="2373" y="19821"/>
                </a:cubicBezTo>
                <a:cubicBezTo>
                  <a:pt x="2476" y="19821"/>
                  <a:pt x="2581" y="19800"/>
                  <a:pt x="2681" y="19756"/>
                </a:cubicBezTo>
                <a:lnTo>
                  <a:pt x="4603" y="18933"/>
                </a:lnTo>
                <a:cubicBezTo>
                  <a:pt x="5189" y="19692"/>
                  <a:pt x="5879" y="20365"/>
                  <a:pt x="6651" y="20930"/>
                </a:cubicBezTo>
                <a:lnTo>
                  <a:pt x="5874" y="22873"/>
                </a:lnTo>
                <a:cubicBezTo>
                  <a:pt x="5714" y="23273"/>
                  <a:pt x="5909" y="23728"/>
                  <a:pt x="6310" y="23888"/>
                </a:cubicBezTo>
                <a:lnTo>
                  <a:pt x="9645" y="25222"/>
                </a:lnTo>
                <a:cubicBezTo>
                  <a:pt x="9740" y="25260"/>
                  <a:pt x="9838" y="25278"/>
                  <a:pt x="9935" y="25278"/>
                </a:cubicBezTo>
                <a:cubicBezTo>
                  <a:pt x="10245" y="25278"/>
                  <a:pt x="10538" y="25092"/>
                  <a:pt x="10660" y="24786"/>
                </a:cubicBezTo>
                <a:lnTo>
                  <a:pt x="11437" y="22845"/>
                </a:lnTo>
                <a:cubicBezTo>
                  <a:pt x="11871" y="22901"/>
                  <a:pt x="12308" y="22929"/>
                  <a:pt x="12745" y="22929"/>
                </a:cubicBezTo>
                <a:cubicBezTo>
                  <a:pt x="13264" y="22929"/>
                  <a:pt x="13784" y="22889"/>
                  <a:pt x="14299" y="22810"/>
                </a:cubicBezTo>
                <a:lnTo>
                  <a:pt x="15122" y="24732"/>
                </a:lnTo>
                <a:cubicBezTo>
                  <a:pt x="15248" y="25028"/>
                  <a:pt x="15536" y="25206"/>
                  <a:pt x="15839" y="25206"/>
                </a:cubicBezTo>
                <a:cubicBezTo>
                  <a:pt x="15943" y="25206"/>
                  <a:pt x="16047" y="25185"/>
                  <a:pt x="16148" y="25142"/>
                </a:cubicBezTo>
                <a:lnTo>
                  <a:pt x="19449" y="23728"/>
                </a:lnTo>
                <a:cubicBezTo>
                  <a:pt x="19846" y="23558"/>
                  <a:pt x="20030" y="23098"/>
                  <a:pt x="19860" y="22701"/>
                </a:cubicBezTo>
                <a:lnTo>
                  <a:pt x="19037" y="20780"/>
                </a:lnTo>
                <a:cubicBezTo>
                  <a:pt x="19794" y="20194"/>
                  <a:pt x="20467" y="19503"/>
                  <a:pt x="21034" y="18732"/>
                </a:cubicBezTo>
                <a:lnTo>
                  <a:pt x="22975" y="19508"/>
                </a:lnTo>
                <a:cubicBezTo>
                  <a:pt x="23070" y="19546"/>
                  <a:pt x="23168" y="19564"/>
                  <a:pt x="23265" y="19564"/>
                </a:cubicBezTo>
                <a:cubicBezTo>
                  <a:pt x="23576" y="19564"/>
                  <a:pt x="23869" y="19378"/>
                  <a:pt x="23992" y="19073"/>
                </a:cubicBezTo>
                <a:lnTo>
                  <a:pt x="25326" y="15737"/>
                </a:lnTo>
                <a:cubicBezTo>
                  <a:pt x="25486" y="15337"/>
                  <a:pt x="25290" y="14882"/>
                  <a:pt x="24890" y="14722"/>
                </a:cubicBezTo>
                <a:lnTo>
                  <a:pt x="22948" y="13945"/>
                </a:lnTo>
                <a:cubicBezTo>
                  <a:pt x="23071" y="12994"/>
                  <a:pt x="23060" y="12032"/>
                  <a:pt x="22914" y="11084"/>
                </a:cubicBezTo>
                <a:lnTo>
                  <a:pt x="24835" y="10261"/>
                </a:lnTo>
                <a:cubicBezTo>
                  <a:pt x="25231" y="10091"/>
                  <a:pt x="25415" y="9631"/>
                  <a:pt x="25245" y="9234"/>
                </a:cubicBezTo>
                <a:lnTo>
                  <a:pt x="23830" y="5934"/>
                </a:lnTo>
                <a:cubicBezTo>
                  <a:pt x="23703" y="5637"/>
                  <a:pt x="23414" y="5459"/>
                  <a:pt x="23111" y="5459"/>
                </a:cubicBezTo>
                <a:cubicBezTo>
                  <a:pt x="23008" y="5459"/>
                  <a:pt x="22904" y="5479"/>
                  <a:pt x="22803" y="5522"/>
                </a:cubicBezTo>
                <a:lnTo>
                  <a:pt x="20882" y="6347"/>
                </a:lnTo>
                <a:cubicBezTo>
                  <a:pt x="20297" y="5588"/>
                  <a:pt x="19607" y="4915"/>
                  <a:pt x="18835" y="4348"/>
                </a:cubicBezTo>
                <a:lnTo>
                  <a:pt x="19610" y="2408"/>
                </a:lnTo>
                <a:cubicBezTo>
                  <a:pt x="19770" y="2006"/>
                  <a:pt x="19577" y="1551"/>
                  <a:pt x="19175" y="1391"/>
                </a:cubicBezTo>
                <a:lnTo>
                  <a:pt x="15841" y="57"/>
                </a:lnTo>
                <a:cubicBezTo>
                  <a:pt x="15745" y="19"/>
                  <a:pt x="15647" y="1"/>
                  <a:pt x="15551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15"/>
          <p:cNvSpPr txBox="1"/>
          <p:nvPr/>
        </p:nvSpPr>
        <p:spPr>
          <a:xfrm>
            <a:off x="5485800" y="132497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2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Motivation</a:t>
            </a:r>
            <a:endParaRPr b="1" sz="1600">
              <a:solidFill>
                <a:schemeClr val="accent2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6081525" y="1577563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Help banks predict which clients are more likely to default a loan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7" name="Google Shape;77;p15"/>
          <p:cNvSpPr txBox="1"/>
          <p:nvPr/>
        </p:nvSpPr>
        <p:spPr>
          <a:xfrm>
            <a:off x="685800" y="2179925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Real Life Problem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78" name="Google Shape;78;p15"/>
          <p:cNvSpPr txBox="1"/>
          <p:nvPr/>
        </p:nvSpPr>
        <p:spPr>
          <a:xfrm>
            <a:off x="685800" y="2431216"/>
            <a:ext cx="2517600" cy="371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India faces huge losses in loan defaults every year</a:t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79" name="Google Shape;79;p15"/>
          <p:cNvSpPr txBox="1"/>
          <p:nvPr/>
        </p:nvSpPr>
        <p:spPr>
          <a:xfrm>
            <a:off x="5485800" y="3003250"/>
            <a:ext cx="2972400" cy="252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4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Problem Statement</a:t>
            </a:r>
            <a:endParaRPr b="1" sz="1600">
              <a:solidFill>
                <a:schemeClr val="accent4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80" name="Google Shape;80;p15"/>
          <p:cNvSpPr txBox="1"/>
          <p:nvPr/>
        </p:nvSpPr>
        <p:spPr>
          <a:xfrm>
            <a:off x="6169200" y="3255838"/>
            <a:ext cx="2517600" cy="114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latin typeface="Roboto"/>
                <a:ea typeface="Roboto"/>
                <a:cs typeface="Roboto"/>
                <a:sym typeface="Roboto"/>
              </a:rPr>
              <a:t>Given the profile of an individual, how can we use these variables to predict the probability of him/her defaulting on a loan that is about to be taken?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" name="Google Shape;81;p15"/>
          <p:cNvSpPr txBox="1"/>
          <p:nvPr/>
        </p:nvSpPr>
        <p:spPr>
          <a:xfrm>
            <a:off x="685800" y="4109046"/>
            <a:ext cx="2517600" cy="4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82" name="Google Shape;82;p15"/>
          <p:cNvGrpSpPr/>
          <p:nvPr/>
        </p:nvGrpSpPr>
        <p:grpSpPr>
          <a:xfrm>
            <a:off x="4944496" y="2377602"/>
            <a:ext cx="219345" cy="227301"/>
            <a:chOff x="3357325" y="2093500"/>
            <a:chExt cx="311525" cy="322825"/>
          </a:xfrm>
        </p:grpSpPr>
        <p:sp>
          <p:nvSpPr>
            <p:cNvPr id="83" name="Google Shape;83;p15"/>
            <p:cNvSpPr/>
            <p:nvPr/>
          </p:nvSpPr>
          <p:spPr>
            <a:xfrm>
              <a:off x="3357325" y="2210550"/>
              <a:ext cx="85700" cy="205775"/>
            </a:xfrm>
            <a:custGeom>
              <a:rect b="b" l="l" r="r" t="t"/>
              <a:pathLst>
                <a:path extrusionOk="0" h="8231" w="3428">
                  <a:moveTo>
                    <a:pt x="566" y="1"/>
                  </a:moveTo>
                  <a:cubicBezTo>
                    <a:pt x="253" y="1"/>
                    <a:pt x="0" y="251"/>
                    <a:pt x="0" y="564"/>
                  </a:cubicBezTo>
                  <a:lnTo>
                    <a:pt x="0" y="7664"/>
                  </a:lnTo>
                  <a:cubicBezTo>
                    <a:pt x="0" y="7978"/>
                    <a:pt x="253" y="8231"/>
                    <a:pt x="566" y="8231"/>
                  </a:cubicBezTo>
                  <a:lnTo>
                    <a:pt x="2861" y="8231"/>
                  </a:lnTo>
                  <a:cubicBezTo>
                    <a:pt x="3174" y="8231"/>
                    <a:pt x="3427" y="7978"/>
                    <a:pt x="3427" y="7664"/>
                  </a:cubicBezTo>
                  <a:lnTo>
                    <a:pt x="3427" y="564"/>
                  </a:lnTo>
                  <a:cubicBezTo>
                    <a:pt x="3427" y="251"/>
                    <a:pt x="3174" y="1"/>
                    <a:pt x="286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4" name="Google Shape;84;p15"/>
            <p:cNvSpPr/>
            <p:nvPr/>
          </p:nvSpPr>
          <p:spPr>
            <a:xfrm>
              <a:off x="3471225" y="2152075"/>
              <a:ext cx="84725" cy="264250"/>
            </a:xfrm>
            <a:custGeom>
              <a:rect b="b" l="l" r="r" t="t"/>
              <a:pathLst>
                <a:path extrusionOk="0" h="10570" w="3389">
                  <a:moveTo>
                    <a:pt x="563" y="0"/>
                  </a:moveTo>
                  <a:cubicBezTo>
                    <a:pt x="253" y="0"/>
                    <a:pt x="0" y="250"/>
                    <a:pt x="0" y="563"/>
                  </a:cubicBezTo>
                  <a:lnTo>
                    <a:pt x="0" y="10003"/>
                  </a:lnTo>
                  <a:cubicBezTo>
                    <a:pt x="0" y="10317"/>
                    <a:pt x="253" y="10570"/>
                    <a:pt x="563" y="10570"/>
                  </a:cubicBezTo>
                  <a:lnTo>
                    <a:pt x="2822" y="10570"/>
                  </a:lnTo>
                  <a:cubicBezTo>
                    <a:pt x="3135" y="10570"/>
                    <a:pt x="3388" y="10317"/>
                    <a:pt x="3388" y="10003"/>
                  </a:cubicBezTo>
                  <a:lnTo>
                    <a:pt x="3388" y="563"/>
                  </a:lnTo>
                  <a:cubicBezTo>
                    <a:pt x="3388" y="250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5" name="Google Shape;85;p15"/>
            <p:cNvSpPr/>
            <p:nvPr/>
          </p:nvSpPr>
          <p:spPr>
            <a:xfrm>
              <a:off x="3584150" y="2093500"/>
              <a:ext cx="84700" cy="322825"/>
            </a:xfrm>
            <a:custGeom>
              <a:rect b="b" l="l" r="r" t="t"/>
              <a:pathLst>
                <a:path extrusionOk="0" h="12913" w="3388">
                  <a:moveTo>
                    <a:pt x="563" y="0"/>
                  </a:moveTo>
                  <a:cubicBezTo>
                    <a:pt x="253" y="0"/>
                    <a:pt x="0" y="253"/>
                    <a:pt x="0" y="566"/>
                  </a:cubicBezTo>
                  <a:lnTo>
                    <a:pt x="0" y="12346"/>
                  </a:lnTo>
                  <a:cubicBezTo>
                    <a:pt x="0" y="12660"/>
                    <a:pt x="253" y="12913"/>
                    <a:pt x="563" y="12913"/>
                  </a:cubicBezTo>
                  <a:lnTo>
                    <a:pt x="2822" y="12913"/>
                  </a:lnTo>
                  <a:cubicBezTo>
                    <a:pt x="3135" y="12913"/>
                    <a:pt x="3388" y="12660"/>
                    <a:pt x="3388" y="12346"/>
                  </a:cubicBezTo>
                  <a:lnTo>
                    <a:pt x="3388" y="566"/>
                  </a:lnTo>
                  <a:cubicBezTo>
                    <a:pt x="3388" y="253"/>
                    <a:pt x="3135" y="0"/>
                    <a:pt x="2822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6" name="Google Shape;86;p15"/>
          <p:cNvGrpSpPr/>
          <p:nvPr/>
        </p:nvGrpSpPr>
        <p:grpSpPr>
          <a:xfrm>
            <a:off x="3920200" y="1456990"/>
            <a:ext cx="339253" cy="339253"/>
            <a:chOff x="1492675" y="2620775"/>
            <a:chExt cx="481825" cy="481825"/>
          </a:xfrm>
        </p:grpSpPr>
        <p:sp>
          <p:nvSpPr>
            <p:cNvPr id="87" name="Google Shape;87;p15"/>
            <p:cNvSpPr/>
            <p:nvPr/>
          </p:nvSpPr>
          <p:spPr>
            <a:xfrm>
              <a:off x="1677125" y="2620775"/>
              <a:ext cx="112950" cy="113850"/>
            </a:xfrm>
            <a:custGeom>
              <a:rect b="b" l="l" r="r" t="t"/>
              <a:pathLst>
                <a:path extrusionOk="0" h="4554" w="4518">
                  <a:moveTo>
                    <a:pt x="2259" y="0"/>
                  </a:moveTo>
                  <a:cubicBezTo>
                    <a:pt x="1009" y="0"/>
                    <a:pt x="0" y="1048"/>
                    <a:pt x="0" y="2298"/>
                  </a:cubicBezTo>
                  <a:cubicBezTo>
                    <a:pt x="0" y="3544"/>
                    <a:pt x="1009" y="4553"/>
                    <a:pt x="2259" y="4553"/>
                  </a:cubicBezTo>
                  <a:cubicBezTo>
                    <a:pt x="3505" y="4553"/>
                    <a:pt x="4517" y="3544"/>
                    <a:pt x="4517" y="2298"/>
                  </a:cubicBezTo>
                  <a:cubicBezTo>
                    <a:pt x="4517" y="1048"/>
                    <a:pt x="3505" y="0"/>
                    <a:pt x="225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88" name="Google Shape;88;p15"/>
            <p:cNvSpPr/>
            <p:nvPr/>
          </p:nvSpPr>
          <p:spPr>
            <a:xfrm>
              <a:off x="1492675" y="2734675"/>
              <a:ext cx="481825" cy="367925"/>
            </a:xfrm>
            <a:custGeom>
              <a:rect b="b" l="l" r="r" t="t"/>
              <a:pathLst>
                <a:path extrusionOk="0" h="14717" w="19273">
                  <a:moveTo>
                    <a:pt x="5120" y="4517"/>
                  </a:moveTo>
                  <a:cubicBezTo>
                    <a:pt x="5623" y="4517"/>
                    <a:pt x="5873" y="5122"/>
                    <a:pt x="5517" y="5481"/>
                  </a:cubicBezTo>
                  <a:cubicBezTo>
                    <a:pt x="5403" y="5595"/>
                    <a:pt x="5262" y="5647"/>
                    <a:pt x="5123" y="5647"/>
                  </a:cubicBezTo>
                  <a:cubicBezTo>
                    <a:pt x="4833" y="5647"/>
                    <a:pt x="4554" y="5421"/>
                    <a:pt x="4554" y="5080"/>
                  </a:cubicBezTo>
                  <a:cubicBezTo>
                    <a:pt x="4554" y="4767"/>
                    <a:pt x="4807" y="4517"/>
                    <a:pt x="5120" y="4517"/>
                  </a:cubicBezTo>
                  <a:close/>
                  <a:moveTo>
                    <a:pt x="3991" y="0"/>
                  </a:moveTo>
                  <a:cubicBezTo>
                    <a:pt x="3677" y="0"/>
                    <a:pt x="3425" y="250"/>
                    <a:pt x="3425" y="563"/>
                  </a:cubicBezTo>
                  <a:lnTo>
                    <a:pt x="3425" y="2572"/>
                  </a:lnTo>
                  <a:cubicBezTo>
                    <a:pt x="2455" y="3367"/>
                    <a:pt x="1750" y="4439"/>
                    <a:pt x="1401" y="5646"/>
                  </a:cubicBezTo>
                  <a:lnTo>
                    <a:pt x="564" y="5646"/>
                  </a:lnTo>
                  <a:cubicBezTo>
                    <a:pt x="251" y="5646"/>
                    <a:pt x="1" y="5896"/>
                    <a:pt x="1" y="6209"/>
                  </a:cubicBezTo>
                  <a:lnTo>
                    <a:pt x="1" y="9597"/>
                  </a:lnTo>
                  <a:cubicBezTo>
                    <a:pt x="1" y="9910"/>
                    <a:pt x="251" y="10163"/>
                    <a:pt x="564" y="10163"/>
                  </a:cubicBezTo>
                  <a:lnTo>
                    <a:pt x="1850" y="10163"/>
                  </a:lnTo>
                  <a:cubicBezTo>
                    <a:pt x="2446" y="11322"/>
                    <a:pt x="3391" y="12265"/>
                    <a:pt x="4554" y="12858"/>
                  </a:cubicBezTo>
                  <a:lnTo>
                    <a:pt x="4554" y="14153"/>
                  </a:lnTo>
                  <a:cubicBezTo>
                    <a:pt x="4554" y="14463"/>
                    <a:pt x="4807" y="14716"/>
                    <a:pt x="5120" y="14716"/>
                  </a:cubicBezTo>
                  <a:lnTo>
                    <a:pt x="7378" y="14716"/>
                  </a:lnTo>
                  <a:cubicBezTo>
                    <a:pt x="7688" y="14716"/>
                    <a:pt x="7941" y="14463"/>
                    <a:pt x="7941" y="14153"/>
                  </a:cubicBezTo>
                  <a:lnTo>
                    <a:pt x="7941" y="13551"/>
                  </a:lnTo>
                  <a:lnTo>
                    <a:pt x="11329" y="13551"/>
                  </a:lnTo>
                  <a:lnTo>
                    <a:pt x="11329" y="14153"/>
                  </a:lnTo>
                  <a:cubicBezTo>
                    <a:pt x="11329" y="14463"/>
                    <a:pt x="11582" y="14716"/>
                    <a:pt x="11895" y="14716"/>
                  </a:cubicBezTo>
                  <a:lnTo>
                    <a:pt x="14154" y="14716"/>
                  </a:lnTo>
                  <a:cubicBezTo>
                    <a:pt x="14464" y="14716"/>
                    <a:pt x="14717" y="14463"/>
                    <a:pt x="14717" y="14153"/>
                  </a:cubicBezTo>
                  <a:lnTo>
                    <a:pt x="14717" y="12864"/>
                  </a:lnTo>
                  <a:cubicBezTo>
                    <a:pt x="16647" y="11880"/>
                    <a:pt x="17945" y="9958"/>
                    <a:pt x="18107" y="7808"/>
                  </a:cubicBezTo>
                  <a:cubicBezTo>
                    <a:pt x="18800" y="7582"/>
                    <a:pt x="19270" y="6938"/>
                    <a:pt x="19273" y="6209"/>
                  </a:cubicBezTo>
                  <a:lnTo>
                    <a:pt x="19273" y="5080"/>
                  </a:lnTo>
                  <a:cubicBezTo>
                    <a:pt x="19273" y="4767"/>
                    <a:pt x="19020" y="4517"/>
                    <a:pt x="18707" y="4517"/>
                  </a:cubicBezTo>
                  <a:cubicBezTo>
                    <a:pt x="18393" y="4517"/>
                    <a:pt x="18144" y="4767"/>
                    <a:pt x="18144" y="5080"/>
                  </a:cubicBezTo>
                  <a:lnTo>
                    <a:pt x="18144" y="6209"/>
                  </a:lnTo>
                  <a:cubicBezTo>
                    <a:pt x="18141" y="6300"/>
                    <a:pt x="18116" y="6387"/>
                    <a:pt x="18074" y="6465"/>
                  </a:cubicBezTo>
                  <a:cubicBezTo>
                    <a:pt x="17647" y="3454"/>
                    <a:pt x="15021" y="1129"/>
                    <a:pt x="11895" y="1129"/>
                  </a:cubicBezTo>
                  <a:lnTo>
                    <a:pt x="7378" y="1129"/>
                  </a:lnTo>
                  <a:cubicBezTo>
                    <a:pt x="7020" y="1129"/>
                    <a:pt x="6665" y="1166"/>
                    <a:pt x="6315" y="1232"/>
                  </a:cubicBezTo>
                  <a:cubicBezTo>
                    <a:pt x="5788" y="464"/>
                    <a:pt x="4921" y="3"/>
                    <a:pt x="399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89" name="Google Shape;89;p15"/>
          <p:cNvGrpSpPr/>
          <p:nvPr/>
        </p:nvGrpSpPr>
        <p:grpSpPr>
          <a:xfrm>
            <a:off x="3905737" y="3130628"/>
            <a:ext cx="368186" cy="366364"/>
            <a:chOff x="-63679950" y="3360375"/>
            <a:chExt cx="318225" cy="316650"/>
          </a:xfrm>
        </p:grpSpPr>
        <p:sp>
          <p:nvSpPr>
            <p:cNvPr id="90" name="Google Shape;90;p15"/>
            <p:cNvSpPr/>
            <p:nvPr/>
          </p:nvSpPr>
          <p:spPr>
            <a:xfrm>
              <a:off x="-63497200" y="3423400"/>
              <a:ext cx="40975" cy="40975"/>
            </a:xfrm>
            <a:custGeom>
              <a:rect b="b" l="l" r="r" t="t"/>
              <a:pathLst>
                <a:path extrusionOk="0" h="1639" w="1639">
                  <a:moveTo>
                    <a:pt x="819" y="0"/>
                  </a:moveTo>
                  <a:cubicBezTo>
                    <a:pt x="378" y="0"/>
                    <a:pt x="0" y="378"/>
                    <a:pt x="0" y="819"/>
                  </a:cubicBezTo>
                  <a:cubicBezTo>
                    <a:pt x="0" y="1260"/>
                    <a:pt x="378" y="1638"/>
                    <a:pt x="819" y="1638"/>
                  </a:cubicBezTo>
                  <a:cubicBezTo>
                    <a:pt x="1260" y="1638"/>
                    <a:pt x="1638" y="1260"/>
                    <a:pt x="1638" y="819"/>
                  </a:cubicBezTo>
                  <a:cubicBezTo>
                    <a:pt x="1638" y="378"/>
                    <a:pt x="1260" y="0"/>
                    <a:pt x="8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-63516900" y="3485625"/>
              <a:ext cx="79575" cy="29950"/>
            </a:xfrm>
            <a:custGeom>
              <a:rect b="b" l="l" r="r" t="t"/>
              <a:pathLst>
                <a:path extrusionOk="0" h="1198" w="3183">
                  <a:moveTo>
                    <a:pt x="1607" y="0"/>
                  </a:moveTo>
                  <a:cubicBezTo>
                    <a:pt x="820" y="0"/>
                    <a:pt x="190" y="504"/>
                    <a:pt x="1" y="1197"/>
                  </a:cubicBezTo>
                  <a:lnTo>
                    <a:pt x="3183" y="1197"/>
                  </a:lnTo>
                  <a:cubicBezTo>
                    <a:pt x="3025" y="504"/>
                    <a:pt x="2395" y="0"/>
                    <a:pt x="160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-63618500" y="3360375"/>
              <a:ext cx="256775" cy="256600"/>
            </a:xfrm>
            <a:custGeom>
              <a:rect b="b" l="l" r="r" t="t"/>
              <a:pathLst>
                <a:path extrusionOk="0" h="10264" w="10271">
                  <a:moveTo>
                    <a:pt x="5703" y="1639"/>
                  </a:moveTo>
                  <a:cubicBezTo>
                    <a:pt x="6616" y="1639"/>
                    <a:pt x="7373" y="2395"/>
                    <a:pt x="7373" y="3309"/>
                  </a:cubicBezTo>
                  <a:cubicBezTo>
                    <a:pt x="7373" y="3750"/>
                    <a:pt x="7215" y="4128"/>
                    <a:pt x="6900" y="4443"/>
                  </a:cubicBezTo>
                  <a:cubicBezTo>
                    <a:pt x="7625" y="4884"/>
                    <a:pt x="8192" y="5672"/>
                    <a:pt x="8192" y="6617"/>
                  </a:cubicBezTo>
                  <a:cubicBezTo>
                    <a:pt x="8160" y="6900"/>
                    <a:pt x="8003" y="7058"/>
                    <a:pt x="7751" y="7058"/>
                  </a:cubicBezTo>
                  <a:lnTo>
                    <a:pt x="3623" y="7058"/>
                  </a:lnTo>
                  <a:cubicBezTo>
                    <a:pt x="3371" y="7058"/>
                    <a:pt x="3214" y="6837"/>
                    <a:pt x="3214" y="6617"/>
                  </a:cubicBezTo>
                  <a:cubicBezTo>
                    <a:pt x="3214" y="5672"/>
                    <a:pt x="3749" y="4884"/>
                    <a:pt x="4537" y="4443"/>
                  </a:cubicBezTo>
                  <a:cubicBezTo>
                    <a:pt x="4254" y="4128"/>
                    <a:pt x="4065" y="3718"/>
                    <a:pt x="4065" y="3309"/>
                  </a:cubicBezTo>
                  <a:cubicBezTo>
                    <a:pt x="4065" y="2395"/>
                    <a:pt x="4789" y="1639"/>
                    <a:pt x="5703" y="1639"/>
                  </a:cubicBezTo>
                  <a:close/>
                  <a:moveTo>
                    <a:pt x="5703" y="1"/>
                  </a:moveTo>
                  <a:cubicBezTo>
                    <a:pt x="3182" y="1"/>
                    <a:pt x="1135" y="2049"/>
                    <a:pt x="1135" y="4569"/>
                  </a:cubicBezTo>
                  <a:cubicBezTo>
                    <a:pt x="1135" y="5609"/>
                    <a:pt x="1481" y="6648"/>
                    <a:pt x="2206" y="7467"/>
                  </a:cubicBezTo>
                  <a:lnTo>
                    <a:pt x="1607" y="8066"/>
                  </a:lnTo>
                  <a:lnTo>
                    <a:pt x="756" y="7184"/>
                  </a:lnTo>
                  <a:cubicBezTo>
                    <a:pt x="678" y="7121"/>
                    <a:pt x="567" y="7089"/>
                    <a:pt x="457" y="7089"/>
                  </a:cubicBezTo>
                  <a:cubicBezTo>
                    <a:pt x="347" y="7089"/>
                    <a:pt x="237" y="7121"/>
                    <a:pt x="158" y="7184"/>
                  </a:cubicBezTo>
                  <a:cubicBezTo>
                    <a:pt x="0" y="7341"/>
                    <a:pt x="0" y="7625"/>
                    <a:pt x="158" y="7783"/>
                  </a:cubicBezTo>
                  <a:lnTo>
                    <a:pt x="1324" y="8980"/>
                  </a:lnTo>
                  <a:lnTo>
                    <a:pt x="2521" y="10145"/>
                  </a:lnTo>
                  <a:cubicBezTo>
                    <a:pt x="2600" y="10224"/>
                    <a:pt x="2710" y="10264"/>
                    <a:pt x="2820" y="10264"/>
                  </a:cubicBezTo>
                  <a:cubicBezTo>
                    <a:pt x="2930" y="10264"/>
                    <a:pt x="3041" y="10224"/>
                    <a:pt x="3119" y="10145"/>
                  </a:cubicBezTo>
                  <a:cubicBezTo>
                    <a:pt x="3277" y="9988"/>
                    <a:pt x="3277" y="9704"/>
                    <a:pt x="3119" y="9547"/>
                  </a:cubicBezTo>
                  <a:lnTo>
                    <a:pt x="2237" y="8696"/>
                  </a:lnTo>
                  <a:lnTo>
                    <a:pt x="2836" y="8098"/>
                  </a:lnTo>
                  <a:cubicBezTo>
                    <a:pt x="3655" y="8759"/>
                    <a:pt x="4695" y="9169"/>
                    <a:pt x="5734" y="9169"/>
                  </a:cubicBezTo>
                  <a:cubicBezTo>
                    <a:pt x="8255" y="9169"/>
                    <a:pt x="10271" y="7121"/>
                    <a:pt x="10271" y="4632"/>
                  </a:cubicBezTo>
                  <a:cubicBezTo>
                    <a:pt x="10239" y="2049"/>
                    <a:pt x="8223" y="1"/>
                    <a:pt x="570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-63679950" y="3576200"/>
              <a:ext cx="102425" cy="100825"/>
            </a:xfrm>
            <a:custGeom>
              <a:rect b="b" l="l" r="r" t="t"/>
              <a:pathLst>
                <a:path extrusionOk="0" h="4033" w="4097">
                  <a:moveTo>
                    <a:pt x="2332" y="0"/>
                  </a:moveTo>
                  <a:lnTo>
                    <a:pt x="159" y="2142"/>
                  </a:lnTo>
                  <a:cubicBezTo>
                    <a:pt x="1" y="2300"/>
                    <a:pt x="1" y="2584"/>
                    <a:pt x="159" y="2741"/>
                  </a:cubicBezTo>
                  <a:lnTo>
                    <a:pt x="1356" y="3938"/>
                  </a:lnTo>
                  <a:cubicBezTo>
                    <a:pt x="1434" y="4001"/>
                    <a:pt x="1545" y="4033"/>
                    <a:pt x="1655" y="4033"/>
                  </a:cubicBezTo>
                  <a:cubicBezTo>
                    <a:pt x="1765" y="4033"/>
                    <a:pt x="1876" y="4001"/>
                    <a:pt x="1954" y="3938"/>
                  </a:cubicBezTo>
                  <a:lnTo>
                    <a:pt x="4097" y="1764"/>
                  </a:lnTo>
                  <a:lnTo>
                    <a:pt x="233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Dataset</a:t>
            </a:r>
            <a:endParaRPr/>
          </a:p>
        </p:txBody>
      </p:sp>
      <p:sp>
        <p:nvSpPr>
          <p:cNvPr id="99" name="Google Shape;99;p16"/>
          <p:cNvSpPr/>
          <p:nvPr/>
        </p:nvSpPr>
        <p:spPr>
          <a:xfrm>
            <a:off x="498225" y="1187275"/>
            <a:ext cx="8229600" cy="1079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16"/>
          <p:cNvSpPr/>
          <p:nvPr/>
        </p:nvSpPr>
        <p:spPr>
          <a:xfrm>
            <a:off x="1606075" y="1030350"/>
            <a:ext cx="1392900" cy="1392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" name="Google Shape;101;p16"/>
          <p:cNvSpPr/>
          <p:nvPr/>
        </p:nvSpPr>
        <p:spPr>
          <a:xfrm>
            <a:off x="3916575" y="1030350"/>
            <a:ext cx="1392900" cy="13929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2" name="Google Shape;102;p16"/>
          <p:cNvSpPr/>
          <p:nvPr/>
        </p:nvSpPr>
        <p:spPr>
          <a:xfrm>
            <a:off x="6193775" y="1030350"/>
            <a:ext cx="1392900" cy="13929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16"/>
          <p:cNvSpPr txBox="1"/>
          <p:nvPr/>
        </p:nvSpPr>
        <p:spPr>
          <a:xfrm>
            <a:off x="12409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4" name="Google Shape;104;p16"/>
          <p:cNvSpPr txBox="1"/>
          <p:nvPr/>
        </p:nvSpPr>
        <p:spPr>
          <a:xfrm>
            <a:off x="3662363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05" name="Google Shape;105;p16"/>
          <p:cNvSpPr txBox="1"/>
          <p:nvPr/>
        </p:nvSpPr>
        <p:spPr>
          <a:xfrm>
            <a:off x="5828750" y="1131450"/>
            <a:ext cx="20409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06" name="Google Shape;106;p16"/>
          <p:cNvGrpSpPr/>
          <p:nvPr/>
        </p:nvGrpSpPr>
        <p:grpSpPr>
          <a:xfrm>
            <a:off x="2070008" y="1490732"/>
            <a:ext cx="457198" cy="472455"/>
            <a:chOff x="-65129950" y="2646800"/>
            <a:chExt cx="311125" cy="317425"/>
          </a:xfrm>
        </p:grpSpPr>
        <p:sp>
          <p:nvSpPr>
            <p:cNvPr id="107" name="Google Shape;107;p16"/>
            <p:cNvSpPr/>
            <p:nvPr/>
          </p:nvSpPr>
          <p:spPr>
            <a:xfrm>
              <a:off x="-65129950" y="2646800"/>
              <a:ext cx="311125" cy="317425"/>
            </a:xfrm>
            <a:custGeom>
              <a:rect b="b" l="l" r="r" t="t"/>
              <a:pathLst>
                <a:path extrusionOk="0" h="12697" w="12445">
                  <a:moveTo>
                    <a:pt x="6648" y="851"/>
                  </a:moveTo>
                  <a:lnTo>
                    <a:pt x="6648" y="1954"/>
                  </a:lnTo>
                  <a:lnTo>
                    <a:pt x="5860" y="1954"/>
                  </a:lnTo>
                  <a:lnTo>
                    <a:pt x="5860" y="851"/>
                  </a:lnTo>
                  <a:close/>
                  <a:moveTo>
                    <a:pt x="1261" y="1954"/>
                  </a:moveTo>
                  <a:cubicBezTo>
                    <a:pt x="1355" y="1954"/>
                    <a:pt x="1450" y="1985"/>
                    <a:pt x="1544" y="2080"/>
                  </a:cubicBezTo>
                  <a:cubicBezTo>
                    <a:pt x="1733" y="2237"/>
                    <a:pt x="1733" y="2521"/>
                    <a:pt x="1576" y="2678"/>
                  </a:cubicBezTo>
                  <a:cubicBezTo>
                    <a:pt x="1497" y="2757"/>
                    <a:pt x="1387" y="2797"/>
                    <a:pt x="1276" y="2797"/>
                  </a:cubicBezTo>
                  <a:cubicBezTo>
                    <a:pt x="1166" y="2797"/>
                    <a:pt x="1056" y="2757"/>
                    <a:pt x="977" y="2678"/>
                  </a:cubicBezTo>
                  <a:cubicBezTo>
                    <a:pt x="819" y="2521"/>
                    <a:pt x="819" y="2237"/>
                    <a:pt x="977" y="2080"/>
                  </a:cubicBezTo>
                  <a:cubicBezTo>
                    <a:pt x="1072" y="1985"/>
                    <a:pt x="1198" y="1954"/>
                    <a:pt x="1261" y="1954"/>
                  </a:cubicBezTo>
                  <a:close/>
                  <a:moveTo>
                    <a:pt x="11216" y="1954"/>
                  </a:moveTo>
                  <a:cubicBezTo>
                    <a:pt x="11468" y="1954"/>
                    <a:pt x="11626" y="2143"/>
                    <a:pt x="11626" y="2395"/>
                  </a:cubicBezTo>
                  <a:cubicBezTo>
                    <a:pt x="11626" y="2615"/>
                    <a:pt x="11437" y="2836"/>
                    <a:pt x="11216" y="2836"/>
                  </a:cubicBezTo>
                  <a:cubicBezTo>
                    <a:pt x="11027" y="2836"/>
                    <a:pt x="10807" y="2615"/>
                    <a:pt x="10807" y="2395"/>
                  </a:cubicBezTo>
                  <a:cubicBezTo>
                    <a:pt x="10807" y="2143"/>
                    <a:pt x="10996" y="1954"/>
                    <a:pt x="11216" y="1954"/>
                  </a:cubicBezTo>
                  <a:close/>
                  <a:moveTo>
                    <a:pt x="6270" y="2773"/>
                  </a:moveTo>
                  <a:cubicBezTo>
                    <a:pt x="8759" y="2773"/>
                    <a:pt x="10807" y="4821"/>
                    <a:pt x="10807" y="7341"/>
                  </a:cubicBezTo>
                  <a:cubicBezTo>
                    <a:pt x="10807" y="9861"/>
                    <a:pt x="8759" y="11909"/>
                    <a:pt x="6270" y="11909"/>
                  </a:cubicBezTo>
                  <a:cubicBezTo>
                    <a:pt x="3781" y="11909"/>
                    <a:pt x="1733" y="9861"/>
                    <a:pt x="1733" y="7341"/>
                  </a:cubicBezTo>
                  <a:cubicBezTo>
                    <a:pt x="1733" y="4821"/>
                    <a:pt x="3781" y="2773"/>
                    <a:pt x="6270" y="2773"/>
                  </a:cubicBezTo>
                  <a:close/>
                  <a:moveTo>
                    <a:pt x="4663" y="0"/>
                  </a:moveTo>
                  <a:cubicBezTo>
                    <a:pt x="4411" y="0"/>
                    <a:pt x="4254" y="189"/>
                    <a:pt x="4254" y="410"/>
                  </a:cubicBezTo>
                  <a:cubicBezTo>
                    <a:pt x="4254" y="662"/>
                    <a:pt x="4474" y="851"/>
                    <a:pt x="4663" y="851"/>
                  </a:cubicBezTo>
                  <a:lnTo>
                    <a:pt x="5104" y="851"/>
                  </a:lnTo>
                  <a:lnTo>
                    <a:pt x="5104" y="2111"/>
                  </a:lnTo>
                  <a:cubicBezTo>
                    <a:pt x="4254" y="2300"/>
                    <a:pt x="3466" y="2710"/>
                    <a:pt x="2836" y="3245"/>
                  </a:cubicBezTo>
                  <a:lnTo>
                    <a:pt x="2489" y="2899"/>
                  </a:lnTo>
                  <a:cubicBezTo>
                    <a:pt x="2741" y="2426"/>
                    <a:pt x="2647" y="1891"/>
                    <a:pt x="2269" y="1481"/>
                  </a:cubicBezTo>
                  <a:cubicBezTo>
                    <a:pt x="2032" y="1245"/>
                    <a:pt x="1717" y="1127"/>
                    <a:pt x="1394" y="1127"/>
                  </a:cubicBezTo>
                  <a:cubicBezTo>
                    <a:pt x="1072" y="1127"/>
                    <a:pt x="741" y="1245"/>
                    <a:pt x="473" y="1481"/>
                  </a:cubicBezTo>
                  <a:cubicBezTo>
                    <a:pt x="0" y="1954"/>
                    <a:pt x="0" y="2741"/>
                    <a:pt x="473" y="3245"/>
                  </a:cubicBezTo>
                  <a:cubicBezTo>
                    <a:pt x="725" y="3498"/>
                    <a:pt x="1040" y="3624"/>
                    <a:pt x="1355" y="3624"/>
                  </a:cubicBezTo>
                  <a:cubicBezTo>
                    <a:pt x="1544" y="3624"/>
                    <a:pt x="1702" y="3561"/>
                    <a:pt x="1891" y="3498"/>
                  </a:cubicBezTo>
                  <a:lnTo>
                    <a:pt x="2269" y="3844"/>
                  </a:lnTo>
                  <a:cubicBezTo>
                    <a:pt x="1481" y="4789"/>
                    <a:pt x="946" y="6018"/>
                    <a:pt x="946" y="7341"/>
                  </a:cubicBezTo>
                  <a:cubicBezTo>
                    <a:pt x="946" y="10303"/>
                    <a:pt x="3371" y="12697"/>
                    <a:pt x="6301" y="12697"/>
                  </a:cubicBezTo>
                  <a:cubicBezTo>
                    <a:pt x="9263" y="12697"/>
                    <a:pt x="11657" y="10303"/>
                    <a:pt x="11657" y="7341"/>
                  </a:cubicBezTo>
                  <a:cubicBezTo>
                    <a:pt x="11657" y="6018"/>
                    <a:pt x="11185" y="4789"/>
                    <a:pt x="10365" y="3844"/>
                  </a:cubicBezTo>
                  <a:lnTo>
                    <a:pt x="10712" y="3498"/>
                  </a:lnTo>
                  <a:cubicBezTo>
                    <a:pt x="10838" y="3561"/>
                    <a:pt x="11027" y="3624"/>
                    <a:pt x="11216" y="3624"/>
                  </a:cubicBezTo>
                  <a:cubicBezTo>
                    <a:pt x="11909" y="3624"/>
                    <a:pt x="12445" y="3056"/>
                    <a:pt x="12445" y="2363"/>
                  </a:cubicBezTo>
                  <a:cubicBezTo>
                    <a:pt x="12445" y="1670"/>
                    <a:pt x="11909" y="1135"/>
                    <a:pt x="11216" y="1135"/>
                  </a:cubicBezTo>
                  <a:cubicBezTo>
                    <a:pt x="10555" y="1135"/>
                    <a:pt x="10019" y="1670"/>
                    <a:pt x="10019" y="2363"/>
                  </a:cubicBezTo>
                  <a:cubicBezTo>
                    <a:pt x="10019" y="2552"/>
                    <a:pt x="10050" y="2710"/>
                    <a:pt x="10113" y="2899"/>
                  </a:cubicBezTo>
                  <a:lnTo>
                    <a:pt x="9767" y="3245"/>
                  </a:lnTo>
                  <a:cubicBezTo>
                    <a:pt x="9137" y="2710"/>
                    <a:pt x="8349" y="2300"/>
                    <a:pt x="7530" y="2111"/>
                  </a:cubicBezTo>
                  <a:lnTo>
                    <a:pt x="7530" y="851"/>
                  </a:lnTo>
                  <a:lnTo>
                    <a:pt x="7971" y="851"/>
                  </a:lnTo>
                  <a:cubicBezTo>
                    <a:pt x="8192" y="851"/>
                    <a:pt x="8349" y="662"/>
                    <a:pt x="8349" y="410"/>
                  </a:cubicBezTo>
                  <a:cubicBezTo>
                    <a:pt x="8349" y="189"/>
                    <a:pt x="8160" y="0"/>
                    <a:pt x="797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6"/>
            <p:cNvSpPr/>
            <p:nvPr/>
          </p:nvSpPr>
          <p:spPr>
            <a:xfrm>
              <a:off x="-65066950" y="2738175"/>
              <a:ext cx="187475" cy="185100"/>
            </a:xfrm>
            <a:custGeom>
              <a:rect b="b" l="l" r="r" t="t"/>
              <a:pathLst>
                <a:path extrusionOk="0" h="7404" w="7499">
                  <a:moveTo>
                    <a:pt x="3309" y="819"/>
                  </a:moveTo>
                  <a:lnTo>
                    <a:pt x="3309" y="3686"/>
                  </a:lnTo>
                  <a:cubicBezTo>
                    <a:pt x="3309" y="3938"/>
                    <a:pt x="3498" y="4127"/>
                    <a:pt x="3718" y="4127"/>
                  </a:cubicBezTo>
                  <a:lnTo>
                    <a:pt x="6612" y="4127"/>
                  </a:lnTo>
                  <a:cubicBezTo>
                    <a:pt x="6410" y="5529"/>
                    <a:pt x="5188" y="6585"/>
                    <a:pt x="3750" y="6585"/>
                  </a:cubicBezTo>
                  <a:cubicBezTo>
                    <a:pt x="2143" y="6585"/>
                    <a:pt x="820" y="5261"/>
                    <a:pt x="820" y="3686"/>
                  </a:cubicBezTo>
                  <a:cubicBezTo>
                    <a:pt x="820" y="2237"/>
                    <a:pt x="1891" y="1008"/>
                    <a:pt x="3309" y="819"/>
                  </a:cubicBezTo>
                  <a:close/>
                  <a:moveTo>
                    <a:pt x="3750" y="0"/>
                  </a:moveTo>
                  <a:cubicBezTo>
                    <a:pt x="1702" y="0"/>
                    <a:pt x="1" y="1638"/>
                    <a:pt x="1" y="3686"/>
                  </a:cubicBezTo>
                  <a:cubicBezTo>
                    <a:pt x="1" y="5734"/>
                    <a:pt x="1671" y="7404"/>
                    <a:pt x="3750" y="7404"/>
                  </a:cubicBezTo>
                  <a:cubicBezTo>
                    <a:pt x="5798" y="7404"/>
                    <a:pt x="7499" y="5734"/>
                    <a:pt x="7499" y="3686"/>
                  </a:cubicBezTo>
                  <a:cubicBezTo>
                    <a:pt x="7499" y="3466"/>
                    <a:pt x="7278" y="3277"/>
                    <a:pt x="7058" y="3277"/>
                  </a:cubicBezTo>
                  <a:lnTo>
                    <a:pt x="4128" y="3277"/>
                  </a:lnTo>
                  <a:lnTo>
                    <a:pt x="4128" y="378"/>
                  </a:lnTo>
                  <a:cubicBezTo>
                    <a:pt x="4128" y="158"/>
                    <a:pt x="3939" y="0"/>
                    <a:pt x="375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9" name="Google Shape;109;p16"/>
          <p:cNvGrpSpPr/>
          <p:nvPr/>
        </p:nvGrpSpPr>
        <p:grpSpPr>
          <a:xfrm>
            <a:off x="4384427" y="1499371"/>
            <a:ext cx="457195" cy="457205"/>
            <a:chOff x="1412450" y="1954475"/>
            <a:chExt cx="297750" cy="296175"/>
          </a:xfrm>
        </p:grpSpPr>
        <p:sp>
          <p:nvSpPr>
            <p:cNvPr id="110" name="Google Shape;110;p16"/>
            <p:cNvSpPr/>
            <p:nvPr/>
          </p:nvSpPr>
          <p:spPr>
            <a:xfrm>
              <a:off x="1483350" y="2023800"/>
              <a:ext cx="155975" cy="155975"/>
            </a:xfrm>
            <a:custGeom>
              <a:rect b="b" l="l" r="r" t="t"/>
              <a:pathLst>
                <a:path extrusionOk="0" h="6239" w="6239">
                  <a:moveTo>
                    <a:pt x="3119" y="2079"/>
                  </a:moveTo>
                  <a:cubicBezTo>
                    <a:pt x="3529" y="2079"/>
                    <a:pt x="3844" y="2395"/>
                    <a:pt x="3844" y="2773"/>
                  </a:cubicBezTo>
                  <a:cubicBezTo>
                    <a:pt x="3844" y="3182"/>
                    <a:pt x="3529" y="3497"/>
                    <a:pt x="3119" y="3497"/>
                  </a:cubicBezTo>
                  <a:cubicBezTo>
                    <a:pt x="2741" y="3497"/>
                    <a:pt x="2426" y="3182"/>
                    <a:pt x="2426" y="2773"/>
                  </a:cubicBezTo>
                  <a:cubicBezTo>
                    <a:pt x="2426" y="2395"/>
                    <a:pt x="2741" y="2079"/>
                    <a:pt x="3119" y="2079"/>
                  </a:cubicBezTo>
                  <a:close/>
                  <a:moveTo>
                    <a:pt x="3119" y="725"/>
                  </a:moveTo>
                  <a:cubicBezTo>
                    <a:pt x="4474" y="725"/>
                    <a:pt x="5577" y="1827"/>
                    <a:pt x="5577" y="3182"/>
                  </a:cubicBezTo>
                  <a:cubicBezTo>
                    <a:pt x="5577" y="3686"/>
                    <a:pt x="5388" y="4159"/>
                    <a:pt x="5136" y="4537"/>
                  </a:cubicBezTo>
                  <a:cubicBezTo>
                    <a:pt x="4884" y="4190"/>
                    <a:pt x="4537" y="3907"/>
                    <a:pt x="4191" y="3718"/>
                  </a:cubicBezTo>
                  <a:cubicBezTo>
                    <a:pt x="4411" y="3497"/>
                    <a:pt x="4537" y="3182"/>
                    <a:pt x="4537" y="2804"/>
                  </a:cubicBezTo>
                  <a:cubicBezTo>
                    <a:pt x="4537" y="2079"/>
                    <a:pt x="3907" y="1449"/>
                    <a:pt x="3151" y="1449"/>
                  </a:cubicBezTo>
                  <a:cubicBezTo>
                    <a:pt x="2426" y="1449"/>
                    <a:pt x="1796" y="2079"/>
                    <a:pt x="1796" y="2804"/>
                  </a:cubicBezTo>
                  <a:cubicBezTo>
                    <a:pt x="1796" y="3182"/>
                    <a:pt x="1891" y="3497"/>
                    <a:pt x="2143" y="3718"/>
                  </a:cubicBezTo>
                  <a:cubicBezTo>
                    <a:pt x="1733" y="3907"/>
                    <a:pt x="1418" y="4190"/>
                    <a:pt x="1198" y="4537"/>
                  </a:cubicBezTo>
                  <a:cubicBezTo>
                    <a:pt x="914" y="4159"/>
                    <a:pt x="756" y="3686"/>
                    <a:pt x="756" y="3182"/>
                  </a:cubicBezTo>
                  <a:cubicBezTo>
                    <a:pt x="662" y="1796"/>
                    <a:pt x="1796" y="725"/>
                    <a:pt x="3119" y="725"/>
                  </a:cubicBezTo>
                  <a:close/>
                  <a:moveTo>
                    <a:pt x="3119" y="4190"/>
                  </a:moveTo>
                  <a:cubicBezTo>
                    <a:pt x="3749" y="4190"/>
                    <a:pt x="4317" y="4505"/>
                    <a:pt x="4632" y="5041"/>
                  </a:cubicBezTo>
                  <a:cubicBezTo>
                    <a:pt x="4222" y="5387"/>
                    <a:pt x="3686" y="5577"/>
                    <a:pt x="3119" y="5577"/>
                  </a:cubicBezTo>
                  <a:cubicBezTo>
                    <a:pt x="2584" y="5577"/>
                    <a:pt x="2017" y="5387"/>
                    <a:pt x="1639" y="5041"/>
                  </a:cubicBezTo>
                  <a:cubicBezTo>
                    <a:pt x="1954" y="4505"/>
                    <a:pt x="2489" y="4190"/>
                    <a:pt x="3119" y="4190"/>
                  </a:cubicBezTo>
                  <a:close/>
                  <a:moveTo>
                    <a:pt x="3119" y="0"/>
                  </a:moveTo>
                  <a:cubicBezTo>
                    <a:pt x="1387" y="0"/>
                    <a:pt x="0" y="1418"/>
                    <a:pt x="0" y="3119"/>
                  </a:cubicBezTo>
                  <a:cubicBezTo>
                    <a:pt x="0" y="4852"/>
                    <a:pt x="1387" y="6238"/>
                    <a:pt x="3119" y="6238"/>
                  </a:cubicBezTo>
                  <a:cubicBezTo>
                    <a:pt x="4852" y="6238"/>
                    <a:pt x="6238" y="4820"/>
                    <a:pt x="6238" y="3119"/>
                  </a:cubicBezTo>
                  <a:cubicBezTo>
                    <a:pt x="6238" y="1386"/>
                    <a:pt x="4821" y="0"/>
                    <a:pt x="311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6"/>
            <p:cNvSpPr/>
            <p:nvPr/>
          </p:nvSpPr>
          <p:spPr>
            <a:xfrm>
              <a:off x="1412450" y="1954475"/>
              <a:ext cx="297750" cy="296175"/>
            </a:xfrm>
            <a:custGeom>
              <a:rect b="b" l="l" r="r" t="t"/>
              <a:pathLst>
                <a:path extrusionOk="0" h="11847" w="11910">
                  <a:moveTo>
                    <a:pt x="6365" y="662"/>
                  </a:moveTo>
                  <a:lnTo>
                    <a:pt x="6522" y="1513"/>
                  </a:lnTo>
                  <a:cubicBezTo>
                    <a:pt x="6554" y="1702"/>
                    <a:pt x="6617" y="1765"/>
                    <a:pt x="6774" y="1797"/>
                  </a:cubicBezTo>
                  <a:cubicBezTo>
                    <a:pt x="7342" y="1923"/>
                    <a:pt x="7814" y="2112"/>
                    <a:pt x="8287" y="2427"/>
                  </a:cubicBezTo>
                  <a:cubicBezTo>
                    <a:pt x="8350" y="2474"/>
                    <a:pt x="8421" y="2498"/>
                    <a:pt x="8488" y="2498"/>
                  </a:cubicBezTo>
                  <a:cubicBezTo>
                    <a:pt x="8554" y="2498"/>
                    <a:pt x="8618" y="2474"/>
                    <a:pt x="8665" y="2427"/>
                  </a:cubicBezTo>
                  <a:lnTo>
                    <a:pt x="9389" y="1923"/>
                  </a:lnTo>
                  <a:lnTo>
                    <a:pt x="9925" y="2490"/>
                  </a:lnTo>
                  <a:lnTo>
                    <a:pt x="9421" y="3183"/>
                  </a:lnTo>
                  <a:cubicBezTo>
                    <a:pt x="9358" y="3309"/>
                    <a:pt x="9358" y="3466"/>
                    <a:pt x="9421" y="3592"/>
                  </a:cubicBezTo>
                  <a:cubicBezTo>
                    <a:pt x="9736" y="4065"/>
                    <a:pt x="9925" y="4537"/>
                    <a:pt x="10051" y="5073"/>
                  </a:cubicBezTo>
                  <a:cubicBezTo>
                    <a:pt x="10082" y="5231"/>
                    <a:pt x="10209" y="5294"/>
                    <a:pt x="10335" y="5357"/>
                  </a:cubicBezTo>
                  <a:lnTo>
                    <a:pt x="11185" y="5514"/>
                  </a:lnTo>
                  <a:lnTo>
                    <a:pt x="11185" y="6302"/>
                  </a:lnTo>
                  <a:lnTo>
                    <a:pt x="10335" y="6459"/>
                  </a:lnTo>
                  <a:cubicBezTo>
                    <a:pt x="10177" y="6491"/>
                    <a:pt x="10082" y="6585"/>
                    <a:pt x="10051" y="6743"/>
                  </a:cubicBezTo>
                  <a:cubicBezTo>
                    <a:pt x="9925" y="7278"/>
                    <a:pt x="9736" y="7751"/>
                    <a:pt x="9421" y="8224"/>
                  </a:cubicBezTo>
                  <a:cubicBezTo>
                    <a:pt x="9358" y="8350"/>
                    <a:pt x="9358" y="8507"/>
                    <a:pt x="9421" y="8633"/>
                  </a:cubicBezTo>
                  <a:lnTo>
                    <a:pt x="9925" y="9326"/>
                  </a:lnTo>
                  <a:lnTo>
                    <a:pt x="9389" y="9893"/>
                  </a:lnTo>
                  <a:lnTo>
                    <a:pt x="8665" y="9358"/>
                  </a:lnTo>
                  <a:cubicBezTo>
                    <a:pt x="8618" y="9326"/>
                    <a:pt x="8554" y="9310"/>
                    <a:pt x="8488" y="9310"/>
                  </a:cubicBezTo>
                  <a:cubicBezTo>
                    <a:pt x="8421" y="9310"/>
                    <a:pt x="8350" y="9326"/>
                    <a:pt x="8287" y="9358"/>
                  </a:cubicBezTo>
                  <a:cubicBezTo>
                    <a:pt x="7814" y="9673"/>
                    <a:pt x="7342" y="9893"/>
                    <a:pt x="6774" y="9988"/>
                  </a:cubicBezTo>
                  <a:cubicBezTo>
                    <a:pt x="6617" y="10051"/>
                    <a:pt x="6554" y="10145"/>
                    <a:pt x="6522" y="10271"/>
                  </a:cubicBezTo>
                  <a:lnTo>
                    <a:pt x="6365" y="11153"/>
                  </a:lnTo>
                  <a:lnTo>
                    <a:pt x="5577" y="11153"/>
                  </a:lnTo>
                  <a:lnTo>
                    <a:pt x="5420" y="10271"/>
                  </a:lnTo>
                  <a:cubicBezTo>
                    <a:pt x="5357" y="10114"/>
                    <a:pt x="5294" y="10051"/>
                    <a:pt x="5136" y="9988"/>
                  </a:cubicBezTo>
                  <a:cubicBezTo>
                    <a:pt x="4569" y="9893"/>
                    <a:pt x="4097" y="9673"/>
                    <a:pt x="3624" y="9358"/>
                  </a:cubicBezTo>
                  <a:cubicBezTo>
                    <a:pt x="3561" y="9326"/>
                    <a:pt x="3498" y="9310"/>
                    <a:pt x="3435" y="9310"/>
                  </a:cubicBezTo>
                  <a:cubicBezTo>
                    <a:pt x="3372" y="9310"/>
                    <a:pt x="3309" y="9326"/>
                    <a:pt x="3246" y="9358"/>
                  </a:cubicBezTo>
                  <a:lnTo>
                    <a:pt x="2521" y="9893"/>
                  </a:lnTo>
                  <a:lnTo>
                    <a:pt x="1986" y="9326"/>
                  </a:lnTo>
                  <a:lnTo>
                    <a:pt x="2490" y="8633"/>
                  </a:lnTo>
                  <a:cubicBezTo>
                    <a:pt x="2584" y="8507"/>
                    <a:pt x="2584" y="8350"/>
                    <a:pt x="2490" y="8224"/>
                  </a:cubicBezTo>
                  <a:cubicBezTo>
                    <a:pt x="2175" y="7751"/>
                    <a:pt x="1986" y="7278"/>
                    <a:pt x="1860" y="6743"/>
                  </a:cubicBezTo>
                  <a:cubicBezTo>
                    <a:pt x="1828" y="6585"/>
                    <a:pt x="1702" y="6491"/>
                    <a:pt x="1576" y="6459"/>
                  </a:cubicBezTo>
                  <a:lnTo>
                    <a:pt x="726" y="6302"/>
                  </a:lnTo>
                  <a:lnTo>
                    <a:pt x="726" y="5514"/>
                  </a:lnTo>
                  <a:lnTo>
                    <a:pt x="1576" y="5357"/>
                  </a:lnTo>
                  <a:cubicBezTo>
                    <a:pt x="1734" y="5325"/>
                    <a:pt x="1828" y="5231"/>
                    <a:pt x="1860" y="5073"/>
                  </a:cubicBezTo>
                  <a:cubicBezTo>
                    <a:pt x="1986" y="4506"/>
                    <a:pt x="2175" y="4065"/>
                    <a:pt x="2490" y="3592"/>
                  </a:cubicBezTo>
                  <a:cubicBezTo>
                    <a:pt x="2584" y="3466"/>
                    <a:pt x="2584" y="3309"/>
                    <a:pt x="2490" y="3183"/>
                  </a:cubicBezTo>
                  <a:lnTo>
                    <a:pt x="1986" y="2490"/>
                  </a:lnTo>
                  <a:lnTo>
                    <a:pt x="2521" y="1923"/>
                  </a:lnTo>
                  <a:lnTo>
                    <a:pt x="3246" y="2427"/>
                  </a:lnTo>
                  <a:cubicBezTo>
                    <a:pt x="3309" y="2474"/>
                    <a:pt x="3372" y="2498"/>
                    <a:pt x="3435" y="2498"/>
                  </a:cubicBezTo>
                  <a:cubicBezTo>
                    <a:pt x="3498" y="2498"/>
                    <a:pt x="3561" y="2474"/>
                    <a:pt x="3624" y="2427"/>
                  </a:cubicBezTo>
                  <a:cubicBezTo>
                    <a:pt x="4097" y="2112"/>
                    <a:pt x="4569" y="1923"/>
                    <a:pt x="5136" y="1797"/>
                  </a:cubicBezTo>
                  <a:cubicBezTo>
                    <a:pt x="5294" y="1765"/>
                    <a:pt x="5357" y="1639"/>
                    <a:pt x="5420" y="1513"/>
                  </a:cubicBezTo>
                  <a:lnTo>
                    <a:pt x="5577" y="662"/>
                  </a:lnTo>
                  <a:close/>
                  <a:moveTo>
                    <a:pt x="5262" y="1"/>
                  </a:moveTo>
                  <a:cubicBezTo>
                    <a:pt x="5073" y="1"/>
                    <a:pt x="4916" y="127"/>
                    <a:pt x="4884" y="284"/>
                  </a:cubicBezTo>
                  <a:lnTo>
                    <a:pt x="4727" y="1166"/>
                  </a:lnTo>
                  <a:cubicBezTo>
                    <a:pt x="4254" y="1292"/>
                    <a:pt x="3813" y="1481"/>
                    <a:pt x="3435" y="1734"/>
                  </a:cubicBezTo>
                  <a:lnTo>
                    <a:pt x="2679" y="1229"/>
                  </a:lnTo>
                  <a:cubicBezTo>
                    <a:pt x="2610" y="1174"/>
                    <a:pt x="2541" y="1149"/>
                    <a:pt x="2474" y="1149"/>
                  </a:cubicBezTo>
                  <a:cubicBezTo>
                    <a:pt x="2389" y="1149"/>
                    <a:pt x="2309" y="1190"/>
                    <a:pt x="2238" y="1261"/>
                  </a:cubicBezTo>
                  <a:lnTo>
                    <a:pt x="1261" y="2238"/>
                  </a:lnTo>
                  <a:cubicBezTo>
                    <a:pt x="1135" y="2364"/>
                    <a:pt x="1135" y="2553"/>
                    <a:pt x="1230" y="2679"/>
                  </a:cubicBezTo>
                  <a:lnTo>
                    <a:pt x="1734" y="3435"/>
                  </a:lnTo>
                  <a:cubicBezTo>
                    <a:pt x="1513" y="3813"/>
                    <a:pt x="1324" y="4254"/>
                    <a:pt x="1198" y="4726"/>
                  </a:cubicBezTo>
                  <a:lnTo>
                    <a:pt x="284" y="4884"/>
                  </a:lnTo>
                  <a:cubicBezTo>
                    <a:pt x="127" y="4915"/>
                    <a:pt x="1" y="5042"/>
                    <a:pt x="1" y="5231"/>
                  </a:cubicBezTo>
                  <a:lnTo>
                    <a:pt x="1" y="6617"/>
                  </a:lnTo>
                  <a:cubicBezTo>
                    <a:pt x="64" y="6774"/>
                    <a:pt x="158" y="6932"/>
                    <a:pt x="316" y="6963"/>
                  </a:cubicBezTo>
                  <a:lnTo>
                    <a:pt x="1230" y="7121"/>
                  </a:lnTo>
                  <a:cubicBezTo>
                    <a:pt x="1356" y="7593"/>
                    <a:pt x="1545" y="8034"/>
                    <a:pt x="1797" y="8413"/>
                  </a:cubicBezTo>
                  <a:lnTo>
                    <a:pt x="1261" y="9169"/>
                  </a:lnTo>
                  <a:cubicBezTo>
                    <a:pt x="1167" y="9295"/>
                    <a:pt x="1198" y="9484"/>
                    <a:pt x="1324" y="9610"/>
                  </a:cubicBezTo>
                  <a:lnTo>
                    <a:pt x="2301" y="10586"/>
                  </a:lnTo>
                  <a:cubicBezTo>
                    <a:pt x="2368" y="10654"/>
                    <a:pt x="2454" y="10685"/>
                    <a:pt x="2533" y="10685"/>
                  </a:cubicBezTo>
                  <a:cubicBezTo>
                    <a:pt x="2602" y="10685"/>
                    <a:pt x="2666" y="10662"/>
                    <a:pt x="2710" y="10618"/>
                  </a:cubicBezTo>
                  <a:lnTo>
                    <a:pt x="3466" y="10114"/>
                  </a:lnTo>
                  <a:cubicBezTo>
                    <a:pt x="3876" y="10366"/>
                    <a:pt x="4286" y="10555"/>
                    <a:pt x="4790" y="10681"/>
                  </a:cubicBezTo>
                  <a:lnTo>
                    <a:pt x="4947" y="11563"/>
                  </a:lnTo>
                  <a:cubicBezTo>
                    <a:pt x="4979" y="11721"/>
                    <a:pt x="5105" y="11847"/>
                    <a:pt x="5294" y="11847"/>
                  </a:cubicBezTo>
                  <a:lnTo>
                    <a:pt x="6680" y="11847"/>
                  </a:lnTo>
                  <a:cubicBezTo>
                    <a:pt x="6837" y="11847"/>
                    <a:pt x="6995" y="11721"/>
                    <a:pt x="7027" y="11563"/>
                  </a:cubicBezTo>
                  <a:lnTo>
                    <a:pt x="7184" y="10681"/>
                  </a:lnTo>
                  <a:cubicBezTo>
                    <a:pt x="7657" y="10555"/>
                    <a:pt x="8098" y="10366"/>
                    <a:pt x="8476" y="10114"/>
                  </a:cubicBezTo>
                  <a:lnTo>
                    <a:pt x="9232" y="10618"/>
                  </a:lnTo>
                  <a:cubicBezTo>
                    <a:pt x="9301" y="10673"/>
                    <a:pt x="9370" y="10698"/>
                    <a:pt x="9436" y="10698"/>
                  </a:cubicBezTo>
                  <a:cubicBezTo>
                    <a:pt x="9521" y="10698"/>
                    <a:pt x="9602" y="10657"/>
                    <a:pt x="9673" y="10586"/>
                  </a:cubicBezTo>
                  <a:lnTo>
                    <a:pt x="10650" y="9610"/>
                  </a:lnTo>
                  <a:cubicBezTo>
                    <a:pt x="10776" y="9484"/>
                    <a:pt x="10776" y="9295"/>
                    <a:pt x="10681" y="9169"/>
                  </a:cubicBezTo>
                  <a:lnTo>
                    <a:pt x="10177" y="8413"/>
                  </a:lnTo>
                  <a:cubicBezTo>
                    <a:pt x="10398" y="8034"/>
                    <a:pt x="10618" y="7593"/>
                    <a:pt x="10713" y="7121"/>
                  </a:cubicBezTo>
                  <a:lnTo>
                    <a:pt x="11626" y="6963"/>
                  </a:lnTo>
                  <a:cubicBezTo>
                    <a:pt x="11784" y="6932"/>
                    <a:pt x="11910" y="6806"/>
                    <a:pt x="11910" y="6617"/>
                  </a:cubicBezTo>
                  <a:lnTo>
                    <a:pt x="11910" y="5231"/>
                  </a:lnTo>
                  <a:cubicBezTo>
                    <a:pt x="11910" y="5073"/>
                    <a:pt x="11784" y="4915"/>
                    <a:pt x="11626" y="4884"/>
                  </a:cubicBezTo>
                  <a:lnTo>
                    <a:pt x="10713" y="4726"/>
                  </a:lnTo>
                  <a:cubicBezTo>
                    <a:pt x="10618" y="4254"/>
                    <a:pt x="10398" y="3813"/>
                    <a:pt x="10177" y="3403"/>
                  </a:cubicBezTo>
                  <a:lnTo>
                    <a:pt x="10681" y="2679"/>
                  </a:lnTo>
                  <a:cubicBezTo>
                    <a:pt x="10807" y="2553"/>
                    <a:pt x="10776" y="2364"/>
                    <a:pt x="10650" y="2238"/>
                  </a:cubicBezTo>
                  <a:lnTo>
                    <a:pt x="9673" y="1261"/>
                  </a:lnTo>
                  <a:cubicBezTo>
                    <a:pt x="9605" y="1193"/>
                    <a:pt x="9520" y="1162"/>
                    <a:pt x="9435" y="1162"/>
                  </a:cubicBezTo>
                  <a:cubicBezTo>
                    <a:pt x="9362" y="1162"/>
                    <a:pt x="9290" y="1186"/>
                    <a:pt x="9232" y="1229"/>
                  </a:cubicBezTo>
                  <a:lnTo>
                    <a:pt x="8476" y="1734"/>
                  </a:lnTo>
                  <a:cubicBezTo>
                    <a:pt x="8098" y="1481"/>
                    <a:pt x="7657" y="1292"/>
                    <a:pt x="7184" y="1166"/>
                  </a:cubicBezTo>
                  <a:lnTo>
                    <a:pt x="6995" y="284"/>
                  </a:lnTo>
                  <a:cubicBezTo>
                    <a:pt x="6932" y="127"/>
                    <a:pt x="6837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12" name="Google Shape;112;p16"/>
          <p:cNvGrpSpPr/>
          <p:nvPr/>
        </p:nvGrpSpPr>
        <p:grpSpPr>
          <a:xfrm>
            <a:off x="6665549" y="1490411"/>
            <a:ext cx="457200" cy="434335"/>
            <a:chOff x="-62890750" y="2296300"/>
            <a:chExt cx="330825" cy="317450"/>
          </a:xfrm>
        </p:grpSpPr>
        <p:sp>
          <p:nvSpPr>
            <p:cNvPr id="113" name="Google Shape;113;p16"/>
            <p:cNvSpPr/>
            <p:nvPr/>
          </p:nvSpPr>
          <p:spPr>
            <a:xfrm>
              <a:off x="-62890750" y="2296300"/>
              <a:ext cx="313500" cy="195375"/>
            </a:xfrm>
            <a:custGeom>
              <a:rect b="b" l="l" r="r" t="t"/>
              <a:pathLst>
                <a:path extrusionOk="0" h="7815" w="12540">
                  <a:moveTo>
                    <a:pt x="11437" y="2080"/>
                  </a:moveTo>
                  <a:lnTo>
                    <a:pt x="11658" y="2931"/>
                  </a:lnTo>
                  <a:lnTo>
                    <a:pt x="10776" y="2742"/>
                  </a:lnTo>
                  <a:lnTo>
                    <a:pt x="11437" y="2080"/>
                  </a:lnTo>
                  <a:close/>
                  <a:moveTo>
                    <a:pt x="6617" y="1"/>
                  </a:moveTo>
                  <a:cubicBezTo>
                    <a:pt x="4916" y="1"/>
                    <a:pt x="3340" y="662"/>
                    <a:pt x="2112" y="1828"/>
                  </a:cubicBezTo>
                  <a:cubicBezTo>
                    <a:pt x="663" y="3277"/>
                    <a:pt x="1" y="5420"/>
                    <a:pt x="379" y="7467"/>
                  </a:cubicBezTo>
                  <a:cubicBezTo>
                    <a:pt x="442" y="7656"/>
                    <a:pt x="568" y="7814"/>
                    <a:pt x="789" y="7814"/>
                  </a:cubicBezTo>
                  <a:lnTo>
                    <a:pt x="852" y="7814"/>
                  </a:lnTo>
                  <a:cubicBezTo>
                    <a:pt x="1104" y="7783"/>
                    <a:pt x="1198" y="7562"/>
                    <a:pt x="1167" y="7341"/>
                  </a:cubicBezTo>
                  <a:cubicBezTo>
                    <a:pt x="852" y="5577"/>
                    <a:pt x="1419" y="3718"/>
                    <a:pt x="2710" y="2458"/>
                  </a:cubicBezTo>
                  <a:cubicBezTo>
                    <a:pt x="3719" y="1450"/>
                    <a:pt x="5136" y="851"/>
                    <a:pt x="6617" y="851"/>
                  </a:cubicBezTo>
                  <a:cubicBezTo>
                    <a:pt x="7940" y="851"/>
                    <a:pt x="9200" y="1324"/>
                    <a:pt x="10177" y="2206"/>
                  </a:cubicBezTo>
                  <a:lnTo>
                    <a:pt x="9610" y="2773"/>
                  </a:lnTo>
                  <a:cubicBezTo>
                    <a:pt x="9484" y="2899"/>
                    <a:pt x="9452" y="3057"/>
                    <a:pt x="9484" y="3183"/>
                  </a:cubicBezTo>
                  <a:cubicBezTo>
                    <a:pt x="9515" y="3340"/>
                    <a:pt x="9641" y="3403"/>
                    <a:pt x="9799" y="3466"/>
                  </a:cubicBezTo>
                  <a:lnTo>
                    <a:pt x="12036" y="3939"/>
                  </a:lnTo>
                  <a:lnTo>
                    <a:pt x="12130" y="3939"/>
                  </a:lnTo>
                  <a:cubicBezTo>
                    <a:pt x="12225" y="3939"/>
                    <a:pt x="12319" y="3876"/>
                    <a:pt x="12382" y="3813"/>
                  </a:cubicBezTo>
                  <a:cubicBezTo>
                    <a:pt x="12508" y="3687"/>
                    <a:pt x="12540" y="3561"/>
                    <a:pt x="12508" y="3403"/>
                  </a:cubicBezTo>
                  <a:lnTo>
                    <a:pt x="12036" y="1167"/>
                  </a:lnTo>
                  <a:cubicBezTo>
                    <a:pt x="12004" y="1009"/>
                    <a:pt x="11878" y="883"/>
                    <a:pt x="11752" y="851"/>
                  </a:cubicBezTo>
                  <a:cubicBezTo>
                    <a:pt x="11715" y="844"/>
                    <a:pt x="11678" y="840"/>
                    <a:pt x="11642" y="840"/>
                  </a:cubicBezTo>
                  <a:cubicBezTo>
                    <a:pt x="11526" y="840"/>
                    <a:pt x="11422" y="881"/>
                    <a:pt x="11374" y="977"/>
                  </a:cubicBezTo>
                  <a:lnTo>
                    <a:pt x="10776" y="1576"/>
                  </a:lnTo>
                  <a:cubicBezTo>
                    <a:pt x="9641" y="536"/>
                    <a:pt x="8129" y="1"/>
                    <a:pt x="661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6"/>
            <p:cNvSpPr/>
            <p:nvPr/>
          </p:nvSpPr>
          <p:spPr>
            <a:xfrm>
              <a:off x="-62874975" y="2417475"/>
              <a:ext cx="315050" cy="196275"/>
            </a:xfrm>
            <a:custGeom>
              <a:rect b="b" l="l" r="r" t="t"/>
              <a:pathLst>
                <a:path extrusionOk="0" h="7851" w="12602">
                  <a:moveTo>
                    <a:pt x="977" y="4857"/>
                  </a:moveTo>
                  <a:lnTo>
                    <a:pt x="1827" y="5078"/>
                  </a:lnTo>
                  <a:lnTo>
                    <a:pt x="1166" y="5739"/>
                  </a:lnTo>
                  <a:lnTo>
                    <a:pt x="977" y="4857"/>
                  </a:lnTo>
                  <a:close/>
                  <a:moveTo>
                    <a:pt x="11779" y="1"/>
                  </a:moveTo>
                  <a:cubicBezTo>
                    <a:pt x="11759" y="1"/>
                    <a:pt x="11739" y="2"/>
                    <a:pt x="11720" y="6"/>
                  </a:cubicBezTo>
                  <a:cubicBezTo>
                    <a:pt x="11499" y="69"/>
                    <a:pt x="11373" y="289"/>
                    <a:pt x="11405" y="478"/>
                  </a:cubicBezTo>
                  <a:cubicBezTo>
                    <a:pt x="11720" y="2274"/>
                    <a:pt x="11184" y="4101"/>
                    <a:pt x="9861" y="5361"/>
                  </a:cubicBezTo>
                  <a:cubicBezTo>
                    <a:pt x="8853" y="6401"/>
                    <a:pt x="7435" y="7000"/>
                    <a:pt x="5986" y="7000"/>
                  </a:cubicBezTo>
                  <a:cubicBezTo>
                    <a:pt x="4631" y="7000"/>
                    <a:pt x="3371" y="6527"/>
                    <a:pt x="2394" y="5645"/>
                  </a:cubicBezTo>
                  <a:lnTo>
                    <a:pt x="2993" y="5046"/>
                  </a:lnTo>
                  <a:cubicBezTo>
                    <a:pt x="3088" y="4952"/>
                    <a:pt x="3151" y="4794"/>
                    <a:pt x="3088" y="4668"/>
                  </a:cubicBezTo>
                  <a:cubicBezTo>
                    <a:pt x="3056" y="4511"/>
                    <a:pt x="2962" y="4416"/>
                    <a:pt x="2772" y="4385"/>
                  </a:cubicBezTo>
                  <a:lnTo>
                    <a:pt x="536" y="3912"/>
                  </a:lnTo>
                  <a:cubicBezTo>
                    <a:pt x="506" y="3905"/>
                    <a:pt x="476" y="3901"/>
                    <a:pt x="446" y="3901"/>
                  </a:cubicBezTo>
                  <a:cubicBezTo>
                    <a:pt x="350" y="3901"/>
                    <a:pt x="254" y="3942"/>
                    <a:pt x="158" y="4038"/>
                  </a:cubicBezTo>
                  <a:cubicBezTo>
                    <a:pt x="32" y="4164"/>
                    <a:pt x="0" y="4290"/>
                    <a:pt x="32" y="4448"/>
                  </a:cubicBezTo>
                  <a:lnTo>
                    <a:pt x="504" y="6685"/>
                  </a:lnTo>
                  <a:cubicBezTo>
                    <a:pt x="536" y="6842"/>
                    <a:pt x="662" y="6937"/>
                    <a:pt x="788" y="7000"/>
                  </a:cubicBezTo>
                  <a:lnTo>
                    <a:pt x="882" y="7000"/>
                  </a:lnTo>
                  <a:cubicBezTo>
                    <a:pt x="1008" y="7000"/>
                    <a:pt x="1103" y="6968"/>
                    <a:pt x="1166" y="6874"/>
                  </a:cubicBezTo>
                  <a:lnTo>
                    <a:pt x="1764" y="6275"/>
                  </a:lnTo>
                  <a:cubicBezTo>
                    <a:pt x="2899" y="7315"/>
                    <a:pt x="4411" y="7850"/>
                    <a:pt x="5923" y="7850"/>
                  </a:cubicBezTo>
                  <a:cubicBezTo>
                    <a:pt x="7624" y="7850"/>
                    <a:pt x="9200" y="7189"/>
                    <a:pt x="10428" y="6023"/>
                  </a:cubicBezTo>
                  <a:cubicBezTo>
                    <a:pt x="11909" y="4511"/>
                    <a:pt x="12602" y="2400"/>
                    <a:pt x="12192" y="321"/>
                  </a:cubicBezTo>
                  <a:cubicBezTo>
                    <a:pt x="12164" y="123"/>
                    <a:pt x="11958" y="1"/>
                    <a:pt x="117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6"/>
            <p:cNvSpPr/>
            <p:nvPr/>
          </p:nvSpPr>
          <p:spPr>
            <a:xfrm>
              <a:off x="-62822225" y="2357750"/>
              <a:ext cx="193000" cy="192975"/>
            </a:xfrm>
            <a:custGeom>
              <a:rect b="b" l="l" r="r" t="t"/>
              <a:pathLst>
                <a:path extrusionOk="0" h="7719" w="7720">
                  <a:moveTo>
                    <a:pt x="2238" y="1323"/>
                  </a:moveTo>
                  <a:lnTo>
                    <a:pt x="2238" y="1323"/>
                  </a:lnTo>
                  <a:cubicBezTo>
                    <a:pt x="2143" y="1544"/>
                    <a:pt x="2049" y="1827"/>
                    <a:pt x="1986" y="2111"/>
                  </a:cubicBezTo>
                  <a:lnTo>
                    <a:pt x="1419" y="2111"/>
                  </a:lnTo>
                  <a:cubicBezTo>
                    <a:pt x="1671" y="1796"/>
                    <a:pt x="1923" y="1512"/>
                    <a:pt x="2238" y="1323"/>
                  </a:cubicBezTo>
                  <a:close/>
                  <a:moveTo>
                    <a:pt x="3466" y="1040"/>
                  </a:moveTo>
                  <a:lnTo>
                    <a:pt x="3466" y="2111"/>
                  </a:lnTo>
                  <a:lnTo>
                    <a:pt x="2836" y="2111"/>
                  </a:lnTo>
                  <a:cubicBezTo>
                    <a:pt x="2994" y="1575"/>
                    <a:pt x="3246" y="1229"/>
                    <a:pt x="3466" y="1040"/>
                  </a:cubicBezTo>
                  <a:close/>
                  <a:moveTo>
                    <a:pt x="4254" y="1040"/>
                  </a:moveTo>
                  <a:cubicBezTo>
                    <a:pt x="4538" y="1229"/>
                    <a:pt x="4727" y="1575"/>
                    <a:pt x="4884" y="2111"/>
                  </a:cubicBezTo>
                  <a:lnTo>
                    <a:pt x="4254" y="2111"/>
                  </a:lnTo>
                  <a:lnTo>
                    <a:pt x="4254" y="1040"/>
                  </a:lnTo>
                  <a:close/>
                  <a:moveTo>
                    <a:pt x="5483" y="1323"/>
                  </a:moveTo>
                  <a:lnTo>
                    <a:pt x="5483" y="1323"/>
                  </a:lnTo>
                  <a:cubicBezTo>
                    <a:pt x="5798" y="1512"/>
                    <a:pt x="6081" y="1796"/>
                    <a:pt x="6302" y="2111"/>
                  </a:cubicBezTo>
                  <a:lnTo>
                    <a:pt x="5766" y="2111"/>
                  </a:lnTo>
                  <a:cubicBezTo>
                    <a:pt x="5672" y="1827"/>
                    <a:pt x="5609" y="1544"/>
                    <a:pt x="5483" y="1323"/>
                  </a:cubicBezTo>
                  <a:close/>
                  <a:moveTo>
                    <a:pt x="1765" y="2930"/>
                  </a:moveTo>
                  <a:cubicBezTo>
                    <a:pt x="1734" y="3245"/>
                    <a:pt x="1702" y="3560"/>
                    <a:pt x="1702" y="3875"/>
                  </a:cubicBezTo>
                  <a:cubicBezTo>
                    <a:pt x="1702" y="4190"/>
                    <a:pt x="1734" y="4537"/>
                    <a:pt x="1765" y="4820"/>
                  </a:cubicBezTo>
                  <a:lnTo>
                    <a:pt x="978" y="4820"/>
                  </a:lnTo>
                  <a:cubicBezTo>
                    <a:pt x="883" y="4537"/>
                    <a:pt x="820" y="4222"/>
                    <a:pt x="820" y="3875"/>
                  </a:cubicBezTo>
                  <a:cubicBezTo>
                    <a:pt x="820" y="3497"/>
                    <a:pt x="883" y="3214"/>
                    <a:pt x="978" y="2930"/>
                  </a:cubicBezTo>
                  <a:close/>
                  <a:moveTo>
                    <a:pt x="5136" y="2930"/>
                  </a:moveTo>
                  <a:cubicBezTo>
                    <a:pt x="5168" y="3245"/>
                    <a:pt x="5199" y="3560"/>
                    <a:pt x="5199" y="3875"/>
                  </a:cubicBezTo>
                  <a:cubicBezTo>
                    <a:pt x="5199" y="4222"/>
                    <a:pt x="5168" y="4537"/>
                    <a:pt x="5136" y="4820"/>
                  </a:cubicBezTo>
                  <a:lnTo>
                    <a:pt x="4286" y="4820"/>
                  </a:lnTo>
                  <a:lnTo>
                    <a:pt x="4286" y="2930"/>
                  </a:lnTo>
                  <a:close/>
                  <a:moveTo>
                    <a:pt x="6743" y="2930"/>
                  </a:moveTo>
                  <a:cubicBezTo>
                    <a:pt x="6869" y="3245"/>
                    <a:pt x="6900" y="3560"/>
                    <a:pt x="6900" y="3875"/>
                  </a:cubicBezTo>
                  <a:cubicBezTo>
                    <a:pt x="6900" y="4222"/>
                    <a:pt x="6869" y="4537"/>
                    <a:pt x="6743" y="4820"/>
                  </a:cubicBezTo>
                  <a:lnTo>
                    <a:pt x="5955" y="4820"/>
                  </a:lnTo>
                  <a:cubicBezTo>
                    <a:pt x="5987" y="4505"/>
                    <a:pt x="6018" y="4190"/>
                    <a:pt x="6018" y="3875"/>
                  </a:cubicBezTo>
                  <a:cubicBezTo>
                    <a:pt x="6018" y="3560"/>
                    <a:pt x="5987" y="3214"/>
                    <a:pt x="5955" y="2930"/>
                  </a:cubicBezTo>
                  <a:close/>
                  <a:moveTo>
                    <a:pt x="3466" y="2930"/>
                  </a:moveTo>
                  <a:lnTo>
                    <a:pt x="3466" y="4852"/>
                  </a:lnTo>
                  <a:lnTo>
                    <a:pt x="2647" y="4852"/>
                  </a:lnTo>
                  <a:cubicBezTo>
                    <a:pt x="2553" y="4537"/>
                    <a:pt x="2553" y="4222"/>
                    <a:pt x="2553" y="3875"/>
                  </a:cubicBezTo>
                  <a:cubicBezTo>
                    <a:pt x="2553" y="3497"/>
                    <a:pt x="2616" y="3214"/>
                    <a:pt x="2647" y="2930"/>
                  </a:cubicBezTo>
                  <a:close/>
                  <a:moveTo>
                    <a:pt x="6302" y="5640"/>
                  </a:moveTo>
                  <a:cubicBezTo>
                    <a:pt x="6081" y="5955"/>
                    <a:pt x="5798" y="6238"/>
                    <a:pt x="5483" y="6427"/>
                  </a:cubicBezTo>
                  <a:cubicBezTo>
                    <a:pt x="5609" y="6207"/>
                    <a:pt x="5672" y="5923"/>
                    <a:pt x="5766" y="5640"/>
                  </a:cubicBezTo>
                  <a:close/>
                  <a:moveTo>
                    <a:pt x="1986" y="5671"/>
                  </a:moveTo>
                  <a:cubicBezTo>
                    <a:pt x="2049" y="5955"/>
                    <a:pt x="2143" y="6238"/>
                    <a:pt x="2238" y="6459"/>
                  </a:cubicBezTo>
                  <a:cubicBezTo>
                    <a:pt x="1923" y="6238"/>
                    <a:pt x="1671" y="5955"/>
                    <a:pt x="1419" y="5671"/>
                  </a:cubicBezTo>
                  <a:close/>
                  <a:moveTo>
                    <a:pt x="4916" y="5640"/>
                  </a:moveTo>
                  <a:cubicBezTo>
                    <a:pt x="4727" y="6144"/>
                    <a:pt x="4538" y="6522"/>
                    <a:pt x="4286" y="6711"/>
                  </a:cubicBezTo>
                  <a:lnTo>
                    <a:pt x="4286" y="5640"/>
                  </a:lnTo>
                  <a:close/>
                  <a:moveTo>
                    <a:pt x="3466" y="5671"/>
                  </a:moveTo>
                  <a:lnTo>
                    <a:pt x="3466" y="6742"/>
                  </a:lnTo>
                  <a:cubicBezTo>
                    <a:pt x="3246" y="6553"/>
                    <a:pt x="2994" y="6144"/>
                    <a:pt x="2836" y="5671"/>
                  </a:cubicBezTo>
                  <a:close/>
                  <a:moveTo>
                    <a:pt x="3876" y="0"/>
                  </a:moveTo>
                  <a:cubicBezTo>
                    <a:pt x="2301" y="0"/>
                    <a:pt x="915" y="945"/>
                    <a:pt x="316" y="2332"/>
                  </a:cubicBezTo>
                  <a:cubicBezTo>
                    <a:pt x="127" y="2804"/>
                    <a:pt x="1" y="3308"/>
                    <a:pt x="1" y="3875"/>
                  </a:cubicBezTo>
                  <a:cubicBezTo>
                    <a:pt x="1" y="4411"/>
                    <a:pt x="127" y="4946"/>
                    <a:pt x="316" y="5419"/>
                  </a:cubicBezTo>
                  <a:cubicBezTo>
                    <a:pt x="915" y="6774"/>
                    <a:pt x="2301" y="7719"/>
                    <a:pt x="3876" y="7719"/>
                  </a:cubicBezTo>
                  <a:cubicBezTo>
                    <a:pt x="5451" y="7719"/>
                    <a:pt x="6806" y="6774"/>
                    <a:pt x="7405" y="5419"/>
                  </a:cubicBezTo>
                  <a:cubicBezTo>
                    <a:pt x="7594" y="4946"/>
                    <a:pt x="7720" y="4411"/>
                    <a:pt x="7720" y="3875"/>
                  </a:cubicBezTo>
                  <a:cubicBezTo>
                    <a:pt x="7720" y="3308"/>
                    <a:pt x="7594" y="2804"/>
                    <a:pt x="7405" y="2332"/>
                  </a:cubicBezTo>
                  <a:cubicBezTo>
                    <a:pt x="6806" y="945"/>
                    <a:pt x="5451" y="0"/>
                    <a:pt x="3876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pic>
        <p:nvPicPr>
          <p:cNvPr id="116" name="Google Shape;11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7350" y="3146000"/>
            <a:ext cx="8610924" cy="1290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7"/>
          <p:cNvSpPr/>
          <p:nvPr/>
        </p:nvSpPr>
        <p:spPr>
          <a:xfrm>
            <a:off x="634785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7"/>
          <p:cNvSpPr/>
          <p:nvPr/>
        </p:nvSpPr>
        <p:spPr>
          <a:xfrm>
            <a:off x="469020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6011320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5825344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17"/>
          <p:cNvSpPr/>
          <p:nvPr/>
        </p:nvSpPr>
        <p:spPr>
          <a:xfrm>
            <a:off x="2998352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" name="Google Shape;126;p17"/>
          <p:cNvSpPr/>
          <p:nvPr/>
        </p:nvSpPr>
        <p:spPr>
          <a:xfrm>
            <a:off x="4319470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p17"/>
          <p:cNvSpPr/>
          <p:nvPr/>
        </p:nvSpPr>
        <p:spPr>
          <a:xfrm>
            <a:off x="4133494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" name="Google Shape;128;p17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Our Journey</a:t>
            </a:r>
            <a:r>
              <a:rPr lang="en">
                <a:solidFill>
                  <a:schemeClr val="dk1"/>
                </a:solidFill>
              </a:rPr>
              <a:t> </a:t>
            </a:r>
            <a:endParaRPr/>
          </a:p>
        </p:txBody>
      </p:sp>
      <p:sp>
        <p:nvSpPr>
          <p:cNvPr id="129" name="Google Shape;129;p17"/>
          <p:cNvSpPr txBox="1"/>
          <p:nvPr/>
        </p:nvSpPr>
        <p:spPr>
          <a:xfrm>
            <a:off x="1320300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0" name="Google Shape;130;p17"/>
          <p:cNvSpPr/>
          <p:nvPr/>
        </p:nvSpPr>
        <p:spPr>
          <a:xfrm>
            <a:off x="1320327" y="1836438"/>
            <a:ext cx="1459500" cy="14646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" name="Google Shape;131;p17"/>
          <p:cNvSpPr/>
          <p:nvPr/>
        </p:nvSpPr>
        <p:spPr>
          <a:xfrm>
            <a:off x="2641445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2" name="Google Shape;132;p17"/>
          <p:cNvSpPr/>
          <p:nvPr/>
        </p:nvSpPr>
        <p:spPr>
          <a:xfrm>
            <a:off x="2455469" y="2171673"/>
            <a:ext cx="535692" cy="829501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17"/>
          <p:cNvSpPr txBox="1"/>
          <p:nvPr/>
        </p:nvSpPr>
        <p:spPr>
          <a:xfrm>
            <a:off x="1320425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We learnt about the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different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variables in the dataset.</a:t>
            </a:r>
            <a:endParaRPr sz="12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4" name="Google Shape;134;p17"/>
          <p:cNvSpPr txBox="1"/>
          <p:nvPr/>
        </p:nvSpPr>
        <p:spPr>
          <a:xfrm>
            <a:off x="29983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29984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Through EDA, we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explore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 deeper into each variable and discover valuable insights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6" name="Google Shape;136;p17"/>
          <p:cNvSpPr txBox="1"/>
          <p:nvPr/>
        </p:nvSpPr>
        <p:spPr>
          <a:xfrm>
            <a:off x="469017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7" name="Google Shape;137;p17"/>
          <p:cNvSpPr txBox="1"/>
          <p:nvPr/>
        </p:nvSpPr>
        <p:spPr>
          <a:xfrm>
            <a:off x="469030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Using machine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learning, we further explore the variables and come out with a model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" name="Google Shape;138;p17"/>
          <p:cNvSpPr txBox="1"/>
          <p:nvPr/>
        </p:nvSpPr>
        <p:spPr>
          <a:xfrm>
            <a:off x="6347825" y="1131450"/>
            <a:ext cx="1459500" cy="705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Discover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39" name="Google Shape;139;p17"/>
          <p:cNvSpPr txBox="1"/>
          <p:nvPr/>
        </p:nvSpPr>
        <p:spPr>
          <a:xfrm>
            <a:off x="6347950" y="3562350"/>
            <a:ext cx="1459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Shortlisting the important </a:t>
            </a:r>
            <a:r>
              <a:rPr lang="en" sz="12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variables, we consolidate our findings.</a:t>
            </a:r>
            <a:endParaRPr sz="1200">
              <a:solidFill>
                <a:schemeClr val="dk1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grpSp>
        <p:nvGrpSpPr>
          <p:cNvPr id="140" name="Google Shape;140;p17"/>
          <p:cNvGrpSpPr/>
          <p:nvPr/>
        </p:nvGrpSpPr>
        <p:grpSpPr>
          <a:xfrm>
            <a:off x="6857616" y="2357827"/>
            <a:ext cx="457204" cy="457204"/>
            <a:chOff x="1492675" y="4992125"/>
            <a:chExt cx="481825" cy="481825"/>
          </a:xfrm>
        </p:grpSpPr>
        <p:sp>
          <p:nvSpPr>
            <p:cNvPr id="141" name="Google Shape;141;p17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42" name="Google Shape;142;p17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43" name="Google Shape;143;p17"/>
          <p:cNvGrpSpPr/>
          <p:nvPr/>
        </p:nvGrpSpPr>
        <p:grpSpPr>
          <a:xfrm>
            <a:off x="3525086" y="2357831"/>
            <a:ext cx="457186" cy="457196"/>
            <a:chOff x="-5251625" y="3272950"/>
            <a:chExt cx="292225" cy="292250"/>
          </a:xfrm>
        </p:grpSpPr>
        <p:sp>
          <p:nvSpPr>
            <p:cNvPr id="144" name="Google Shape;144;p17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7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6" name="Google Shape;146;p17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7" name="Google Shape;147;p17"/>
          <p:cNvGrpSpPr/>
          <p:nvPr/>
        </p:nvGrpSpPr>
        <p:grpSpPr>
          <a:xfrm>
            <a:off x="5204657" y="2357830"/>
            <a:ext cx="457192" cy="457198"/>
            <a:chOff x="-4475825" y="3612425"/>
            <a:chExt cx="293825" cy="291450"/>
          </a:xfrm>
        </p:grpSpPr>
        <p:sp>
          <p:nvSpPr>
            <p:cNvPr id="148" name="Google Shape;148;p17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7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7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51" name="Google Shape;151;p17"/>
          <p:cNvGrpSpPr/>
          <p:nvPr/>
        </p:nvGrpSpPr>
        <p:grpSpPr>
          <a:xfrm>
            <a:off x="1836340" y="2378618"/>
            <a:ext cx="457194" cy="415623"/>
            <a:chOff x="-40745125" y="3632900"/>
            <a:chExt cx="318225" cy="289875"/>
          </a:xfrm>
        </p:grpSpPr>
        <p:sp>
          <p:nvSpPr>
            <p:cNvPr id="152" name="Google Shape;152;p17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3" name="Google Shape;153;p17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4" name="Google Shape;154;p17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5" name="Google Shape;155;p17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6" name="Google Shape;156;p17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7" name="Google Shape;157;p17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8" name="Google Shape;158;p17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8"/>
          <p:cNvSpPr txBox="1"/>
          <p:nvPr>
            <p:ph type="ctrTitle"/>
          </p:nvPr>
        </p:nvSpPr>
        <p:spPr>
          <a:xfrm>
            <a:off x="987348" y="1629550"/>
            <a:ext cx="4387500" cy="15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Exploratory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sp>
        <p:nvSpPr>
          <p:cNvPr id="164" name="Google Shape;164;p18"/>
          <p:cNvSpPr/>
          <p:nvPr/>
        </p:nvSpPr>
        <p:spPr>
          <a:xfrm rot="5400000">
            <a:off x="6737347" y="377678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18"/>
          <p:cNvSpPr/>
          <p:nvPr/>
        </p:nvSpPr>
        <p:spPr>
          <a:xfrm rot="5400000">
            <a:off x="6737347" y="2586763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18"/>
          <p:cNvSpPr/>
          <p:nvPr/>
        </p:nvSpPr>
        <p:spPr>
          <a:xfrm rot="5400000">
            <a:off x="7055841" y="3436723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8"/>
          <p:cNvSpPr/>
          <p:nvPr/>
        </p:nvSpPr>
        <p:spPr>
          <a:xfrm rot="5400000">
            <a:off x="7055841" y="330321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8"/>
          <p:cNvSpPr/>
          <p:nvPr/>
        </p:nvSpPr>
        <p:spPr>
          <a:xfrm rot="5400000">
            <a:off x="6737347" y="1372191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18"/>
          <p:cNvSpPr/>
          <p:nvPr/>
        </p:nvSpPr>
        <p:spPr>
          <a:xfrm rot="5400000">
            <a:off x="7055841" y="2222151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18"/>
          <p:cNvSpPr/>
          <p:nvPr/>
        </p:nvSpPr>
        <p:spPr>
          <a:xfrm rot="5400000">
            <a:off x="7055841" y="2088639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8"/>
          <p:cNvSpPr txBox="1"/>
          <p:nvPr/>
        </p:nvSpPr>
        <p:spPr>
          <a:xfrm>
            <a:off x="7680025" y="446250"/>
            <a:ext cx="14640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Understand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2" name="Google Shape;172;p18"/>
          <p:cNvSpPr/>
          <p:nvPr/>
        </p:nvSpPr>
        <p:spPr>
          <a:xfrm rot="5400000">
            <a:off x="6737347" y="167544"/>
            <a:ext cx="1047600" cy="1074900"/>
          </a:xfrm>
          <a:prstGeom prst="roundRect">
            <a:avLst>
              <a:gd fmla="val 50000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3" name="Google Shape;173;p18"/>
          <p:cNvSpPr/>
          <p:nvPr/>
        </p:nvSpPr>
        <p:spPr>
          <a:xfrm rot="5400000">
            <a:off x="7055841" y="1017504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128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p18"/>
          <p:cNvSpPr/>
          <p:nvPr/>
        </p:nvSpPr>
        <p:spPr>
          <a:xfrm rot="5400000">
            <a:off x="7055841" y="883992"/>
            <a:ext cx="384603" cy="608835"/>
          </a:xfrm>
          <a:custGeom>
            <a:rect b="b" l="l" r="r" t="t"/>
            <a:pathLst>
              <a:path extrusionOk="0" h="23419" w="15124">
                <a:moveTo>
                  <a:pt x="0" y="0"/>
                </a:moveTo>
                <a:lnTo>
                  <a:pt x="8086" y="11730"/>
                </a:lnTo>
                <a:lnTo>
                  <a:pt x="0" y="23418"/>
                </a:lnTo>
                <a:lnTo>
                  <a:pt x="7038" y="23418"/>
                </a:lnTo>
                <a:lnTo>
                  <a:pt x="15124" y="11730"/>
                </a:lnTo>
                <a:lnTo>
                  <a:pt x="703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18"/>
          <p:cNvSpPr txBox="1"/>
          <p:nvPr/>
        </p:nvSpPr>
        <p:spPr>
          <a:xfrm>
            <a:off x="7768075" y="1706038"/>
            <a:ext cx="12879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6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Explore</a:t>
            </a:r>
            <a:endParaRPr b="1" sz="1600">
              <a:solidFill>
                <a:schemeClr val="accent6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6" name="Google Shape;176;p18"/>
          <p:cNvSpPr txBox="1"/>
          <p:nvPr/>
        </p:nvSpPr>
        <p:spPr>
          <a:xfrm>
            <a:off x="7888225" y="2965845"/>
            <a:ext cx="10476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Engage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177" name="Google Shape;177;p18"/>
          <p:cNvSpPr txBox="1"/>
          <p:nvPr/>
        </p:nvSpPr>
        <p:spPr>
          <a:xfrm>
            <a:off x="7737625" y="4055475"/>
            <a:ext cx="1348800" cy="517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28600" lIns="228600" spcFirstLastPara="1" rIns="228600" wrap="square" tIns="2286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Discover</a:t>
            </a:r>
            <a:endParaRPr b="1" sz="1600"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grpSp>
        <p:nvGrpSpPr>
          <p:cNvPr id="178" name="Google Shape;178;p18"/>
          <p:cNvGrpSpPr/>
          <p:nvPr/>
        </p:nvGrpSpPr>
        <p:grpSpPr>
          <a:xfrm rot="-505">
            <a:off x="7084201" y="4152433"/>
            <a:ext cx="328219" cy="335543"/>
            <a:chOff x="1492675" y="4992125"/>
            <a:chExt cx="481825" cy="481825"/>
          </a:xfrm>
        </p:grpSpPr>
        <p:sp>
          <p:nvSpPr>
            <p:cNvPr id="179" name="Google Shape;179;p18"/>
            <p:cNvSpPr/>
            <p:nvPr/>
          </p:nvSpPr>
          <p:spPr>
            <a:xfrm>
              <a:off x="1492675" y="4992125"/>
              <a:ext cx="481825" cy="481825"/>
            </a:xfrm>
            <a:custGeom>
              <a:rect b="b" l="l" r="r" t="t"/>
              <a:pathLst>
                <a:path extrusionOk="0" h="19273" w="19273">
                  <a:moveTo>
                    <a:pt x="12728" y="5990"/>
                  </a:moveTo>
                  <a:cubicBezTo>
                    <a:pt x="13161" y="5990"/>
                    <a:pt x="13595" y="6156"/>
                    <a:pt x="13925" y="6487"/>
                  </a:cubicBezTo>
                  <a:cubicBezTo>
                    <a:pt x="14587" y="7149"/>
                    <a:pt x="14587" y="8221"/>
                    <a:pt x="13928" y="8884"/>
                  </a:cubicBezTo>
                  <a:lnTo>
                    <a:pt x="10028" y="12780"/>
                  </a:lnTo>
                  <a:cubicBezTo>
                    <a:pt x="9709" y="13100"/>
                    <a:pt x="9278" y="13280"/>
                    <a:pt x="8830" y="13280"/>
                  </a:cubicBezTo>
                  <a:lnTo>
                    <a:pt x="8815" y="13280"/>
                  </a:lnTo>
                  <a:cubicBezTo>
                    <a:pt x="8811" y="13280"/>
                    <a:pt x="8807" y="13280"/>
                    <a:pt x="8804" y="13280"/>
                  </a:cubicBezTo>
                  <a:cubicBezTo>
                    <a:pt x="8362" y="13280"/>
                    <a:pt x="7936" y="13103"/>
                    <a:pt x="7622" y="12789"/>
                  </a:cubicBezTo>
                  <a:lnTo>
                    <a:pt x="5346" y="10528"/>
                  </a:lnTo>
                  <a:cubicBezTo>
                    <a:pt x="4632" y="9877"/>
                    <a:pt x="4605" y="8760"/>
                    <a:pt x="5288" y="8077"/>
                  </a:cubicBezTo>
                  <a:cubicBezTo>
                    <a:pt x="5620" y="7745"/>
                    <a:pt x="6053" y="7581"/>
                    <a:pt x="6485" y="7581"/>
                  </a:cubicBezTo>
                  <a:cubicBezTo>
                    <a:pt x="6944" y="7581"/>
                    <a:pt x="7402" y="7766"/>
                    <a:pt x="7737" y="8134"/>
                  </a:cubicBezTo>
                  <a:lnTo>
                    <a:pt x="8812" y="9206"/>
                  </a:lnTo>
                  <a:lnTo>
                    <a:pt x="11531" y="6487"/>
                  </a:lnTo>
                  <a:cubicBezTo>
                    <a:pt x="11861" y="6156"/>
                    <a:pt x="12294" y="5990"/>
                    <a:pt x="12728" y="5990"/>
                  </a:cubicBezTo>
                  <a:close/>
                  <a:moveTo>
                    <a:pt x="9637" y="1"/>
                  </a:moveTo>
                  <a:cubicBezTo>
                    <a:pt x="7095" y="1"/>
                    <a:pt x="4686" y="1012"/>
                    <a:pt x="2849" y="2849"/>
                  </a:cubicBezTo>
                  <a:cubicBezTo>
                    <a:pt x="1013" y="4686"/>
                    <a:pt x="1" y="7098"/>
                    <a:pt x="1" y="9637"/>
                  </a:cubicBezTo>
                  <a:cubicBezTo>
                    <a:pt x="1" y="12175"/>
                    <a:pt x="1013" y="14587"/>
                    <a:pt x="2849" y="16424"/>
                  </a:cubicBezTo>
                  <a:cubicBezTo>
                    <a:pt x="4686" y="18261"/>
                    <a:pt x="7095" y="19273"/>
                    <a:pt x="9637" y="19273"/>
                  </a:cubicBezTo>
                  <a:cubicBezTo>
                    <a:pt x="12175" y="19273"/>
                    <a:pt x="14584" y="18261"/>
                    <a:pt x="16421" y="16424"/>
                  </a:cubicBezTo>
                  <a:cubicBezTo>
                    <a:pt x="18258" y="14587"/>
                    <a:pt x="19273" y="12175"/>
                    <a:pt x="19273" y="9637"/>
                  </a:cubicBezTo>
                  <a:cubicBezTo>
                    <a:pt x="19273" y="7098"/>
                    <a:pt x="18258" y="4686"/>
                    <a:pt x="16421" y="2849"/>
                  </a:cubicBezTo>
                  <a:cubicBezTo>
                    <a:pt x="14584" y="1012"/>
                    <a:pt x="12175" y="1"/>
                    <a:pt x="963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  <p:sp>
          <p:nvSpPr>
            <p:cNvPr id="180" name="Google Shape;180;p18"/>
            <p:cNvSpPr/>
            <p:nvPr/>
          </p:nvSpPr>
          <p:spPr>
            <a:xfrm>
              <a:off x="1639625" y="5170175"/>
              <a:ext cx="190100" cy="125750"/>
            </a:xfrm>
            <a:custGeom>
              <a:rect b="b" l="l" r="r" t="t"/>
              <a:pathLst>
                <a:path extrusionOk="0" h="5030" w="7604">
                  <a:moveTo>
                    <a:pt x="6852" y="0"/>
                  </a:moveTo>
                  <a:cubicBezTo>
                    <a:pt x="6851" y="0"/>
                    <a:pt x="6850" y="0"/>
                    <a:pt x="6848" y="0"/>
                  </a:cubicBezTo>
                  <a:cubicBezTo>
                    <a:pt x="6698" y="0"/>
                    <a:pt x="6556" y="57"/>
                    <a:pt x="6451" y="163"/>
                  </a:cubicBezTo>
                  <a:lnTo>
                    <a:pt x="3334" y="3279"/>
                  </a:lnTo>
                  <a:cubicBezTo>
                    <a:pt x="3224" y="3391"/>
                    <a:pt x="3080" y="3447"/>
                    <a:pt x="2935" y="3447"/>
                  </a:cubicBezTo>
                  <a:cubicBezTo>
                    <a:pt x="2791" y="3447"/>
                    <a:pt x="2646" y="3391"/>
                    <a:pt x="2536" y="3279"/>
                  </a:cubicBezTo>
                  <a:cubicBezTo>
                    <a:pt x="2533" y="3279"/>
                    <a:pt x="2533" y="3279"/>
                    <a:pt x="2530" y="3276"/>
                  </a:cubicBezTo>
                  <a:cubicBezTo>
                    <a:pt x="2521" y="3267"/>
                    <a:pt x="2509" y="3255"/>
                    <a:pt x="2497" y="3246"/>
                  </a:cubicBezTo>
                  <a:lnTo>
                    <a:pt x="1061" y="1810"/>
                  </a:lnTo>
                  <a:cubicBezTo>
                    <a:pt x="948" y="1678"/>
                    <a:pt x="789" y="1611"/>
                    <a:pt x="629" y="1611"/>
                  </a:cubicBezTo>
                  <a:cubicBezTo>
                    <a:pt x="486" y="1611"/>
                    <a:pt x="342" y="1666"/>
                    <a:pt x="233" y="1777"/>
                  </a:cubicBezTo>
                  <a:cubicBezTo>
                    <a:pt x="1" y="2009"/>
                    <a:pt x="16" y="2391"/>
                    <a:pt x="266" y="2605"/>
                  </a:cubicBezTo>
                  <a:lnTo>
                    <a:pt x="2542" y="4869"/>
                  </a:lnTo>
                  <a:cubicBezTo>
                    <a:pt x="2645" y="4972"/>
                    <a:pt x="2782" y="5029"/>
                    <a:pt x="2926" y="5029"/>
                  </a:cubicBezTo>
                  <a:cubicBezTo>
                    <a:pt x="2929" y="5029"/>
                    <a:pt x="2933" y="5029"/>
                    <a:pt x="2937" y="5029"/>
                  </a:cubicBezTo>
                  <a:lnTo>
                    <a:pt x="2943" y="5029"/>
                  </a:lnTo>
                  <a:cubicBezTo>
                    <a:pt x="3096" y="5029"/>
                    <a:pt x="3241" y="4969"/>
                    <a:pt x="3352" y="4860"/>
                  </a:cubicBezTo>
                  <a:lnTo>
                    <a:pt x="7249" y="964"/>
                  </a:lnTo>
                  <a:cubicBezTo>
                    <a:pt x="7603" y="606"/>
                    <a:pt x="7352" y="0"/>
                    <a:pt x="685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rgbClr val="435D74"/>
                </a:solidFill>
              </a:endParaRPr>
            </a:p>
          </p:txBody>
        </p:sp>
      </p:grpSp>
      <p:grpSp>
        <p:nvGrpSpPr>
          <p:cNvPr id="181" name="Google Shape;181;p18"/>
          <p:cNvGrpSpPr/>
          <p:nvPr/>
        </p:nvGrpSpPr>
        <p:grpSpPr>
          <a:xfrm>
            <a:off x="7084209" y="1760566"/>
            <a:ext cx="328198" cy="335532"/>
            <a:chOff x="-5251625" y="3272950"/>
            <a:chExt cx="292225" cy="292250"/>
          </a:xfrm>
        </p:grpSpPr>
        <p:sp>
          <p:nvSpPr>
            <p:cNvPr id="182" name="Google Shape;182;p18"/>
            <p:cNvSpPr/>
            <p:nvPr/>
          </p:nvSpPr>
          <p:spPr>
            <a:xfrm>
              <a:off x="-5156325" y="3462775"/>
              <a:ext cx="33900" cy="33100"/>
            </a:xfrm>
            <a:custGeom>
              <a:rect b="b" l="l" r="r" t="t"/>
              <a:pathLst>
                <a:path extrusionOk="0" h="1324" w="1356">
                  <a:moveTo>
                    <a:pt x="662" y="0"/>
                  </a:moveTo>
                  <a:cubicBezTo>
                    <a:pt x="284" y="0"/>
                    <a:pt x="1" y="315"/>
                    <a:pt x="1" y="662"/>
                  </a:cubicBezTo>
                  <a:cubicBezTo>
                    <a:pt x="1" y="1072"/>
                    <a:pt x="316" y="1324"/>
                    <a:pt x="662" y="1324"/>
                  </a:cubicBezTo>
                  <a:cubicBezTo>
                    <a:pt x="1072" y="1324"/>
                    <a:pt x="1355" y="1009"/>
                    <a:pt x="1355" y="662"/>
                  </a:cubicBezTo>
                  <a:cubicBezTo>
                    <a:pt x="1355" y="284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18"/>
            <p:cNvSpPr/>
            <p:nvPr/>
          </p:nvSpPr>
          <p:spPr>
            <a:xfrm>
              <a:off x="-5251625" y="3272950"/>
              <a:ext cx="292225" cy="292250"/>
            </a:xfrm>
            <a:custGeom>
              <a:rect b="b" l="l" r="r" t="t"/>
              <a:pathLst>
                <a:path extrusionOk="0" h="11690" w="11689">
                  <a:moveTo>
                    <a:pt x="3699" y="2764"/>
                  </a:moveTo>
                  <a:cubicBezTo>
                    <a:pt x="3958" y="2764"/>
                    <a:pt x="4180" y="3098"/>
                    <a:pt x="3939" y="3340"/>
                  </a:cubicBezTo>
                  <a:lnTo>
                    <a:pt x="3497" y="3781"/>
                  </a:lnTo>
                  <a:lnTo>
                    <a:pt x="3939" y="4191"/>
                  </a:lnTo>
                  <a:cubicBezTo>
                    <a:pt x="4180" y="4433"/>
                    <a:pt x="3958" y="4767"/>
                    <a:pt x="3699" y="4767"/>
                  </a:cubicBezTo>
                  <a:cubicBezTo>
                    <a:pt x="3621" y="4767"/>
                    <a:pt x="3539" y="4737"/>
                    <a:pt x="3466" y="4664"/>
                  </a:cubicBezTo>
                  <a:lnTo>
                    <a:pt x="3025" y="4222"/>
                  </a:lnTo>
                  <a:lnTo>
                    <a:pt x="2584" y="4664"/>
                  </a:lnTo>
                  <a:cubicBezTo>
                    <a:pt x="2515" y="4756"/>
                    <a:pt x="2432" y="4794"/>
                    <a:pt x="2352" y="4794"/>
                  </a:cubicBezTo>
                  <a:cubicBezTo>
                    <a:pt x="2103" y="4794"/>
                    <a:pt x="1873" y="4429"/>
                    <a:pt x="2111" y="4191"/>
                  </a:cubicBezTo>
                  <a:lnTo>
                    <a:pt x="2552" y="3781"/>
                  </a:lnTo>
                  <a:lnTo>
                    <a:pt x="2111" y="3340"/>
                  </a:lnTo>
                  <a:cubicBezTo>
                    <a:pt x="1869" y="3098"/>
                    <a:pt x="2092" y="2764"/>
                    <a:pt x="2351" y="2764"/>
                  </a:cubicBezTo>
                  <a:cubicBezTo>
                    <a:pt x="2429" y="2764"/>
                    <a:pt x="2511" y="2795"/>
                    <a:pt x="2584" y="2868"/>
                  </a:cubicBezTo>
                  <a:lnTo>
                    <a:pt x="3025" y="3309"/>
                  </a:lnTo>
                  <a:lnTo>
                    <a:pt x="3466" y="2868"/>
                  </a:lnTo>
                  <a:cubicBezTo>
                    <a:pt x="3539" y="2795"/>
                    <a:pt x="3621" y="2764"/>
                    <a:pt x="3699" y="2764"/>
                  </a:cubicBezTo>
                  <a:close/>
                  <a:moveTo>
                    <a:pt x="8583" y="6922"/>
                  </a:moveTo>
                  <a:cubicBezTo>
                    <a:pt x="8841" y="6922"/>
                    <a:pt x="9064" y="7257"/>
                    <a:pt x="8822" y="7499"/>
                  </a:cubicBezTo>
                  <a:lnTo>
                    <a:pt x="8381" y="7940"/>
                  </a:lnTo>
                  <a:lnTo>
                    <a:pt x="8822" y="8381"/>
                  </a:lnTo>
                  <a:cubicBezTo>
                    <a:pt x="9064" y="8623"/>
                    <a:pt x="8841" y="8958"/>
                    <a:pt x="8583" y="8958"/>
                  </a:cubicBezTo>
                  <a:cubicBezTo>
                    <a:pt x="8504" y="8958"/>
                    <a:pt x="8422" y="8927"/>
                    <a:pt x="8349" y="8854"/>
                  </a:cubicBezTo>
                  <a:lnTo>
                    <a:pt x="7908" y="8413"/>
                  </a:lnTo>
                  <a:lnTo>
                    <a:pt x="7467" y="8854"/>
                  </a:lnTo>
                  <a:cubicBezTo>
                    <a:pt x="7394" y="8927"/>
                    <a:pt x="7312" y="8958"/>
                    <a:pt x="7234" y="8958"/>
                  </a:cubicBezTo>
                  <a:cubicBezTo>
                    <a:pt x="6975" y="8958"/>
                    <a:pt x="6753" y="8623"/>
                    <a:pt x="6995" y="8381"/>
                  </a:cubicBezTo>
                  <a:lnTo>
                    <a:pt x="7436" y="7940"/>
                  </a:lnTo>
                  <a:lnTo>
                    <a:pt x="6995" y="7499"/>
                  </a:lnTo>
                  <a:cubicBezTo>
                    <a:pt x="6753" y="7257"/>
                    <a:pt x="6975" y="6922"/>
                    <a:pt x="7234" y="6922"/>
                  </a:cubicBezTo>
                  <a:cubicBezTo>
                    <a:pt x="7312" y="6922"/>
                    <a:pt x="7394" y="6953"/>
                    <a:pt x="7467" y="7026"/>
                  </a:cubicBezTo>
                  <a:lnTo>
                    <a:pt x="7908" y="7467"/>
                  </a:lnTo>
                  <a:lnTo>
                    <a:pt x="8349" y="7026"/>
                  </a:lnTo>
                  <a:cubicBezTo>
                    <a:pt x="8422" y="6953"/>
                    <a:pt x="8504" y="6922"/>
                    <a:pt x="8583" y="6922"/>
                  </a:cubicBezTo>
                  <a:close/>
                  <a:moveTo>
                    <a:pt x="7895" y="2732"/>
                  </a:moveTo>
                  <a:cubicBezTo>
                    <a:pt x="7974" y="2732"/>
                    <a:pt x="8055" y="2763"/>
                    <a:pt x="8129" y="2836"/>
                  </a:cubicBezTo>
                  <a:lnTo>
                    <a:pt x="8790" y="3498"/>
                  </a:lnTo>
                  <a:cubicBezTo>
                    <a:pt x="8916" y="3624"/>
                    <a:pt x="8916" y="3844"/>
                    <a:pt x="8790" y="3970"/>
                  </a:cubicBezTo>
                  <a:lnTo>
                    <a:pt x="8129" y="4632"/>
                  </a:lnTo>
                  <a:cubicBezTo>
                    <a:pt x="8055" y="4705"/>
                    <a:pt x="7974" y="4736"/>
                    <a:pt x="7895" y="4736"/>
                  </a:cubicBezTo>
                  <a:cubicBezTo>
                    <a:pt x="7637" y="4736"/>
                    <a:pt x="7414" y="4401"/>
                    <a:pt x="7656" y="4159"/>
                  </a:cubicBezTo>
                  <a:lnTo>
                    <a:pt x="7719" y="4096"/>
                  </a:lnTo>
                  <a:lnTo>
                    <a:pt x="7719" y="4096"/>
                  </a:lnTo>
                  <a:cubicBezTo>
                    <a:pt x="6175" y="4159"/>
                    <a:pt x="4978" y="5388"/>
                    <a:pt x="4852" y="6932"/>
                  </a:cubicBezTo>
                  <a:cubicBezTo>
                    <a:pt x="5451" y="7089"/>
                    <a:pt x="5829" y="7593"/>
                    <a:pt x="5829" y="8224"/>
                  </a:cubicBezTo>
                  <a:cubicBezTo>
                    <a:pt x="5829" y="9011"/>
                    <a:pt x="5230" y="9641"/>
                    <a:pt x="4474" y="9641"/>
                  </a:cubicBezTo>
                  <a:cubicBezTo>
                    <a:pt x="3750" y="9641"/>
                    <a:pt x="3119" y="9011"/>
                    <a:pt x="3119" y="8255"/>
                  </a:cubicBezTo>
                  <a:cubicBezTo>
                    <a:pt x="3119" y="7625"/>
                    <a:pt x="3529" y="7089"/>
                    <a:pt x="4128" y="6932"/>
                  </a:cubicBezTo>
                  <a:cubicBezTo>
                    <a:pt x="4285" y="5042"/>
                    <a:pt x="5829" y="3498"/>
                    <a:pt x="7751" y="3403"/>
                  </a:cubicBezTo>
                  <a:lnTo>
                    <a:pt x="7656" y="3309"/>
                  </a:lnTo>
                  <a:cubicBezTo>
                    <a:pt x="7414" y="3067"/>
                    <a:pt x="7637" y="2732"/>
                    <a:pt x="7895" y="2732"/>
                  </a:cubicBezTo>
                  <a:close/>
                  <a:moveTo>
                    <a:pt x="5829" y="1"/>
                  </a:moveTo>
                  <a:cubicBezTo>
                    <a:pt x="2647" y="1"/>
                    <a:pt x="0" y="2584"/>
                    <a:pt x="0" y="5829"/>
                  </a:cubicBezTo>
                  <a:cubicBezTo>
                    <a:pt x="0" y="9011"/>
                    <a:pt x="2615" y="11689"/>
                    <a:pt x="5829" y="11689"/>
                  </a:cubicBezTo>
                  <a:cubicBezTo>
                    <a:pt x="9011" y="11689"/>
                    <a:pt x="11689" y="9043"/>
                    <a:pt x="11689" y="5829"/>
                  </a:cubicBezTo>
                  <a:cubicBezTo>
                    <a:pt x="11657" y="5357"/>
                    <a:pt x="11563" y="4884"/>
                    <a:pt x="11500" y="4443"/>
                  </a:cubicBezTo>
                  <a:cubicBezTo>
                    <a:pt x="11248" y="4884"/>
                    <a:pt x="10838" y="5136"/>
                    <a:pt x="10303" y="5136"/>
                  </a:cubicBezTo>
                  <a:cubicBezTo>
                    <a:pt x="9578" y="5136"/>
                    <a:pt x="8948" y="4506"/>
                    <a:pt x="8948" y="3781"/>
                  </a:cubicBezTo>
                  <a:cubicBezTo>
                    <a:pt x="8948" y="3025"/>
                    <a:pt x="9578" y="2395"/>
                    <a:pt x="10303" y="2395"/>
                  </a:cubicBezTo>
                  <a:cubicBezTo>
                    <a:pt x="10397" y="2395"/>
                    <a:pt x="10523" y="2395"/>
                    <a:pt x="10586" y="2427"/>
                  </a:cubicBezTo>
                  <a:cubicBezTo>
                    <a:pt x="9483" y="883"/>
                    <a:pt x="7719" y="1"/>
                    <a:pt x="582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4" name="Google Shape;184;p18"/>
            <p:cNvSpPr/>
            <p:nvPr/>
          </p:nvSpPr>
          <p:spPr>
            <a:xfrm>
              <a:off x="-5011400" y="3350150"/>
              <a:ext cx="33900" cy="33875"/>
            </a:xfrm>
            <a:custGeom>
              <a:rect b="b" l="l" r="r" t="t"/>
              <a:pathLst>
                <a:path extrusionOk="0" h="1355" w="1356">
                  <a:moveTo>
                    <a:pt x="662" y="0"/>
                  </a:moveTo>
                  <a:cubicBezTo>
                    <a:pt x="315" y="0"/>
                    <a:pt x="0" y="284"/>
                    <a:pt x="0" y="693"/>
                  </a:cubicBezTo>
                  <a:cubicBezTo>
                    <a:pt x="0" y="1071"/>
                    <a:pt x="315" y="1355"/>
                    <a:pt x="662" y="1355"/>
                  </a:cubicBezTo>
                  <a:cubicBezTo>
                    <a:pt x="1072" y="1355"/>
                    <a:pt x="1355" y="1040"/>
                    <a:pt x="1355" y="693"/>
                  </a:cubicBezTo>
                  <a:cubicBezTo>
                    <a:pt x="1355" y="315"/>
                    <a:pt x="1040" y="0"/>
                    <a:pt x="6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5" name="Google Shape;185;p18"/>
          <p:cNvGrpSpPr/>
          <p:nvPr/>
        </p:nvGrpSpPr>
        <p:grpSpPr>
          <a:xfrm>
            <a:off x="7084417" y="2965853"/>
            <a:ext cx="328232" cy="335517"/>
            <a:chOff x="-4475825" y="3612425"/>
            <a:chExt cx="293825" cy="291450"/>
          </a:xfrm>
        </p:grpSpPr>
        <p:sp>
          <p:nvSpPr>
            <p:cNvPr id="186" name="Google Shape;186;p18"/>
            <p:cNvSpPr/>
            <p:nvPr/>
          </p:nvSpPr>
          <p:spPr>
            <a:xfrm>
              <a:off x="-4349800" y="3664400"/>
              <a:ext cx="34675" cy="33100"/>
            </a:xfrm>
            <a:custGeom>
              <a:rect b="b" l="l" r="r" t="t"/>
              <a:pathLst>
                <a:path extrusionOk="0" h="1324" w="1387">
                  <a:moveTo>
                    <a:pt x="694" y="1"/>
                  </a:moveTo>
                  <a:cubicBezTo>
                    <a:pt x="347" y="1"/>
                    <a:pt x="32" y="316"/>
                    <a:pt x="32" y="662"/>
                  </a:cubicBezTo>
                  <a:cubicBezTo>
                    <a:pt x="1" y="1040"/>
                    <a:pt x="316" y="1324"/>
                    <a:pt x="694" y="1324"/>
                  </a:cubicBezTo>
                  <a:cubicBezTo>
                    <a:pt x="1103" y="1324"/>
                    <a:pt x="1387" y="1009"/>
                    <a:pt x="1387" y="662"/>
                  </a:cubicBezTo>
                  <a:cubicBezTo>
                    <a:pt x="1387" y="284"/>
                    <a:pt x="1072" y="1"/>
                    <a:pt x="6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7" name="Google Shape;187;p18"/>
            <p:cNvSpPr/>
            <p:nvPr/>
          </p:nvSpPr>
          <p:spPr>
            <a:xfrm>
              <a:off x="-4366325" y="3714800"/>
              <a:ext cx="68525" cy="34700"/>
            </a:xfrm>
            <a:custGeom>
              <a:rect b="b" l="l" r="r" t="t"/>
              <a:pathLst>
                <a:path extrusionOk="0" h="1388" w="2741">
                  <a:moveTo>
                    <a:pt x="1008" y="1"/>
                  </a:moveTo>
                  <a:cubicBezTo>
                    <a:pt x="473" y="1"/>
                    <a:pt x="0" y="474"/>
                    <a:pt x="0" y="1009"/>
                  </a:cubicBezTo>
                  <a:lnTo>
                    <a:pt x="0" y="1387"/>
                  </a:lnTo>
                  <a:lnTo>
                    <a:pt x="2741" y="1387"/>
                  </a:lnTo>
                  <a:lnTo>
                    <a:pt x="2741" y="1009"/>
                  </a:lnTo>
                  <a:cubicBezTo>
                    <a:pt x="2741" y="474"/>
                    <a:pt x="2268" y="1"/>
                    <a:pt x="167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8" name="Google Shape;188;p18"/>
            <p:cNvSpPr/>
            <p:nvPr/>
          </p:nvSpPr>
          <p:spPr>
            <a:xfrm>
              <a:off x="-4475825" y="3612425"/>
              <a:ext cx="293825" cy="291450"/>
            </a:xfrm>
            <a:custGeom>
              <a:rect b="b" l="l" r="r" t="t"/>
              <a:pathLst>
                <a:path extrusionOk="0" h="11658" w="11753">
                  <a:moveTo>
                    <a:pt x="5703" y="1324"/>
                  </a:moveTo>
                  <a:cubicBezTo>
                    <a:pt x="6459" y="1324"/>
                    <a:pt x="7089" y="1954"/>
                    <a:pt x="7089" y="2710"/>
                  </a:cubicBezTo>
                  <a:cubicBezTo>
                    <a:pt x="7089" y="3025"/>
                    <a:pt x="6963" y="3340"/>
                    <a:pt x="6774" y="3592"/>
                  </a:cubicBezTo>
                  <a:cubicBezTo>
                    <a:pt x="7373" y="3844"/>
                    <a:pt x="7751" y="4443"/>
                    <a:pt x="7751" y="5104"/>
                  </a:cubicBezTo>
                  <a:lnTo>
                    <a:pt x="7751" y="5766"/>
                  </a:lnTo>
                  <a:lnTo>
                    <a:pt x="7783" y="5766"/>
                  </a:lnTo>
                  <a:cubicBezTo>
                    <a:pt x="7783" y="5986"/>
                    <a:pt x="7625" y="6144"/>
                    <a:pt x="7436" y="6144"/>
                  </a:cubicBezTo>
                  <a:lnTo>
                    <a:pt x="4002" y="6144"/>
                  </a:lnTo>
                  <a:cubicBezTo>
                    <a:pt x="3813" y="6144"/>
                    <a:pt x="3655" y="5986"/>
                    <a:pt x="3655" y="5766"/>
                  </a:cubicBezTo>
                  <a:lnTo>
                    <a:pt x="3655" y="5104"/>
                  </a:lnTo>
                  <a:cubicBezTo>
                    <a:pt x="3655" y="4443"/>
                    <a:pt x="4065" y="3844"/>
                    <a:pt x="4664" y="3592"/>
                  </a:cubicBezTo>
                  <a:cubicBezTo>
                    <a:pt x="4443" y="3340"/>
                    <a:pt x="4348" y="3056"/>
                    <a:pt x="4348" y="2710"/>
                  </a:cubicBezTo>
                  <a:cubicBezTo>
                    <a:pt x="4348" y="1954"/>
                    <a:pt x="4979" y="1324"/>
                    <a:pt x="5703" y="1324"/>
                  </a:cubicBezTo>
                  <a:close/>
                  <a:moveTo>
                    <a:pt x="5798" y="0"/>
                  </a:moveTo>
                  <a:cubicBezTo>
                    <a:pt x="3561" y="0"/>
                    <a:pt x="1702" y="1859"/>
                    <a:pt x="1702" y="4096"/>
                  </a:cubicBezTo>
                  <a:cubicBezTo>
                    <a:pt x="1702" y="5041"/>
                    <a:pt x="2017" y="5955"/>
                    <a:pt x="2553" y="6616"/>
                  </a:cubicBezTo>
                  <a:lnTo>
                    <a:pt x="1702" y="7120"/>
                  </a:lnTo>
                  <a:cubicBezTo>
                    <a:pt x="1513" y="6963"/>
                    <a:pt x="1293" y="6900"/>
                    <a:pt x="1040" y="6900"/>
                  </a:cubicBezTo>
                  <a:cubicBezTo>
                    <a:pt x="473" y="6900"/>
                    <a:pt x="1" y="7341"/>
                    <a:pt x="1" y="7908"/>
                  </a:cubicBezTo>
                  <a:cubicBezTo>
                    <a:pt x="1" y="8475"/>
                    <a:pt x="473" y="8948"/>
                    <a:pt x="1040" y="8948"/>
                  </a:cubicBezTo>
                  <a:cubicBezTo>
                    <a:pt x="1576" y="8948"/>
                    <a:pt x="2049" y="8475"/>
                    <a:pt x="2049" y="7908"/>
                  </a:cubicBezTo>
                  <a:lnTo>
                    <a:pt x="2049" y="7719"/>
                  </a:lnTo>
                  <a:lnTo>
                    <a:pt x="3025" y="7120"/>
                  </a:lnTo>
                  <a:cubicBezTo>
                    <a:pt x="3309" y="7372"/>
                    <a:pt x="3592" y="7593"/>
                    <a:pt x="3939" y="7751"/>
                  </a:cubicBezTo>
                  <a:lnTo>
                    <a:pt x="3277" y="8948"/>
                  </a:lnTo>
                  <a:lnTo>
                    <a:pt x="3088" y="8948"/>
                  </a:lnTo>
                  <a:cubicBezTo>
                    <a:pt x="2521" y="8948"/>
                    <a:pt x="2049" y="9420"/>
                    <a:pt x="2049" y="9956"/>
                  </a:cubicBezTo>
                  <a:cubicBezTo>
                    <a:pt x="2049" y="10523"/>
                    <a:pt x="2521" y="10996"/>
                    <a:pt x="3088" y="10996"/>
                  </a:cubicBezTo>
                  <a:cubicBezTo>
                    <a:pt x="3624" y="10996"/>
                    <a:pt x="4096" y="10523"/>
                    <a:pt x="4096" y="9956"/>
                  </a:cubicBezTo>
                  <a:cubicBezTo>
                    <a:pt x="4096" y="9735"/>
                    <a:pt x="4033" y="9483"/>
                    <a:pt x="3876" y="9294"/>
                  </a:cubicBezTo>
                  <a:lnTo>
                    <a:pt x="4569" y="8034"/>
                  </a:lnTo>
                  <a:cubicBezTo>
                    <a:pt x="4853" y="8097"/>
                    <a:pt x="5168" y="8192"/>
                    <a:pt x="5483" y="8223"/>
                  </a:cubicBezTo>
                  <a:lnTo>
                    <a:pt x="5483" y="9672"/>
                  </a:lnTo>
                  <a:cubicBezTo>
                    <a:pt x="5073" y="9830"/>
                    <a:pt x="4821" y="10208"/>
                    <a:pt x="4821" y="10617"/>
                  </a:cubicBezTo>
                  <a:cubicBezTo>
                    <a:pt x="4821" y="11185"/>
                    <a:pt x="5294" y="11657"/>
                    <a:pt x="5829" y="11657"/>
                  </a:cubicBezTo>
                  <a:cubicBezTo>
                    <a:pt x="6396" y="11657"/>
                    <a:pt x="6869" y="11185"/>
                    <a:pt x="6869" y="10617"/>
                  </a:cubicBezTo>
                  <a:cubicBezTo>
                    <a:pt x="6869" y="10208"/>
                    <a:pt x="6585" y="9798"/>
                    <a:pt x="6176" y="9672"/>
                  </a:cubicBezTo>
                  <a:lnTo>
                    <a:pt x="6176" y="8223"/>
                  </a:lnTo>
                  <a:cubicBezTo>
                    <a:pt x="6491" y="8192"/>
                    <a:pt x="6806" y="8160"/>
                    <a:pt x="7089" y="8034"/>
                  </a:cubicBezTo>
                  <a:lnTo>
                    <a:pt x="7814" y="9294"/>
                  </a:lnTo>
                  <a:cubicBezTo>
                    <a:pt x="7657" y="9483"/>
                    <a:pt x="7562" y="9672"/>
                    <a:pt x="7562" y="9956"/>
                  </a:cubicBezTo>
                  <a:cubicBezTo>
                    <a:pt x="7562" y="10523"/>
                    <a:pt x="8035" y="10996"/>
                    <a:pt x="8602" y="10996"/>
                  </a:cubicBezTo>
                  <a:cubicBezTo>
                    <a:pt x="9137" y="10996"/>
                    <a:pt x="9610" y="10523"/>
                    <a:pt x="9610" y="9956"/>
                  </a:cubicBezTo>
                  <a:cubicBezTo>
                    <a:pt x="9610" y="9420"/>
                    <a:pt x="9137" y="8948"/>
                    <a:pt x="8602" y="8948"/>
                  </a:cubicBezTo>
                  <a:lnTo>
                    <a:pt x="8381" y="8948"/>
                  </a:lnTo>
                  <a:lnTo>
                    <a:pt x="7720" y="7751"/>
                  </a:lnTo>
                  <a:cubicBezTo>
                    <a:pt x="8035" y="7593"/>
                    <a:pt x="8350" y="7372"/>
                    <a:pt x="8633" y="7120"/>
                  </a:cubicBezTo>
                  <a:lnTo>
                    <a:pt x="9704" y="7719"/>
                  </a:lnTo>
                  <a:lnTo>
                    <a:pt x="9704" y="7908"/>
                  </a:lnTo>
                  <a:cubicBezTo>
                    <a:pt x="9704" y="8475"/>
                    <a:pt x="10177" y="8948"/>
                    <a:pt x="10713" y="8948"/>
                  </a:cubicBezTo>
                  <a:cubicBezTo>
                    <a:pt x="11280" y="8948"/>
                    <a:pt x="11752" y="8475"/>
                    <a:pt x="11752" y="7908"/>
                  </a:cubicBezTo>
                  <a:cubicBezTo>
                    <a:pt x="11626" y="7309"/>
                    <a:pt x="11154" y="6900"/>
                    <a:pt x="10586" y="6900"/>
                  </a:cubicBezTo>
                  <a:cubicBezTo>
                    <a:pt x="10366" y="6900"/>
                    <a:pt x="10114" y="6963"/>
                    <a:pt x="9925" y="7120"/>
                  </a:cubicBezTo>
                  <a:lnTo>
                    <a:pt x="9011" y="6616"/>
                  </a:lnTo>
                  <a:cubicBezTo>
                    <a:pt x="9515" y="5892"/>
                    <a:pt x="9893" y="4978"/>
                    <a:pt x="9893" y="4096"/>
                  </a:cubicBezTo>
                  <a:cubicBezTo>
                    <a:pt x="9893" y="1796"/>
                    <a:pt x="8035" y="0"/>
                    <a:pt x="57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89" name="Google Shape;189;p18"/>
          <p:cNvGrpSpPr/>
          <p:nvPr/>
        </p:nvGrpSpPr>
        <p:grpSpPr>
          <a:xfrm>
            <a:off x="7083649" y="563251"/>
            <a:ext cx="328217" cy="305064"/>
            <a:chOff x="-40745125" y="3632900"/>
            <a:chExt cx="318225" cy="289875"/>
          </a:xfrm>
        </p:grpSpPr>
        <p:sp>
          <p:nvSpPr>
            <p:cNvPr id="190" name="Google Shape;190;p18"/>
            <p:cNvSpPr/>
            <p:nvPr/>
          </p:nvSpPr>
          <p:spPr>
            <a:xfrm>
              <a:off x="-40745125" y="3632900"/>
              <a:ext cx="300125" cy="82725"/>
            </a:xfrm>
            <a:custGeom>
              <a:rect b="b" l="l" r="r" t="t"/>
              <a:pathLst>
                <a:path extrusionOk="0" h="3309" w="12005">
                  <a:moveTo>
                    <a:pt x="1671" y="0"/>
                  </a:moveTo>
                  <a:cubicBezTo>
                    <a:pt x="757" y="0"/>
                    <a:pt x="1" y="757"/>
                    <a:pt x="1" y="1670"/>
                  </a:cubicBezTo>
                  <a:cubicBezTo>
                    <a:pt x="1" y="2552"/>
                    <a:pt x="757" y="3308"/>
                    <a:pt x="1671" y="3308"/>
                  </a:cubicBezTo>
                  <a:lnTo>
                    <a:pt x="11469" y="3308"/>
                  </a:lnTo>
                  <a:cubicBezTo>
                    <a:pt x="11815" y="3308"/>
                    <a:pt x="12004" y="2930"/>
                    <a:pt x="11784" y="2647"/>
                  </a:cubicBezTo>
                  <a:cubicBezTo>
                    <a:pt x="11595" y="2363"/>
                    <a:pt x="11469" y="2017"/>
                    <a:pt x="11469" y="1670"/>
                  </a:cubicBezTo>
                  <a:cubicBezTo>
                    <a:pt x="11469" y="1292"/>
                    <a:pt x="11595" y="946"/>
                    <a:pt x="11784" y="662"/>
                  </a:cubicBezTo>
                  <a:cubicBezTo>
                    <a:pt x="11973" y="410"/>
                    <a:pt x="11784" y="0"/>
                    <a:pt x="1146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1" name="Google Shape;191;p18"/>
            <p:cNvSpPr/>
            <p:nvPr/>
          </p:nvSpPr>
          <p:spPr>
            <a:xfrm>
              <a:off x="-40508050" y="3736075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2" y="3309"/>
                  </a:lnTo>
                  <a:lnTo>
                    <a:pt x="85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2" name="Google Shape;192;p18"/>
            <p:cNvSpPr/>
            <p:nvPr/>
          </p:nvSpPr>
          <p:spPr>
            <a:xfrm>
              <a:off x="-40466300" y="3736875"/>
              <a:ext cx="39400" cy="82725"/>
            </a:xfrm>
            <a:custGeom>
              <a:rect b="b" l="l" r="r" t="t"/>
              <a:pathLst>
                <a:path extrusionOk="0" h="3309" w="1576">
                  <a:moveTo>
                    <a:pt x="1" y="0"/>
                  </a:moveTo>
                  <a:lnTo>
                    <a:pt x="1" y="3308"/>
                  </a:lnTo>
                  <a:lnTo>
                    <a:pt x="1198" y="3308"/>
                  </a:lnTo>
                  <a:cubicBezTo>
                    <a:pt x="1387" y="3277"/>
                    <a:pt x="1576" y="3088"/>
                    <a:pt x="1576" y="2899"/>
                  </a:cubicBezTo>
                  <a:lnTo>
                    <a:pt x="1576" y="410"/>
                  </a:lnTo>
                  <a:cubicBezTo>
                    <a:pt x="1576" y="158"/>
                    <a:pt x="1387" y="0"/>
                    <a:pt x="11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3" name="Google Shape;193;p18"/>
            <p:cNvSpPr/>
            <p:nvPr/>
          </p:nvSpPr>
          <p:spPr>
            <a:xfrm>
              <a:off x="-40723050" y="3736075"/>
              <a:ext cx="194550" cy="82725"/>
            </a:xfrm>
            <a:custGeom>
              <a:rect b="b" l="l" r="r" t="t"/>
              <a:pathLst>
                <a:path extrusionOk="0" h="3309" w="7782">
                  <a:moveTo>
                    <a:pt x="441" y="1"/>
                  </a:moveTo>
                  <a:cubicBezTo>
                    <a:pt x="189" y="1"/>
                    <a:pt x="0" y="221"/>
                    <a:pt x="0" y="442"/>
                  </a:cubicBezTo>
                  <a:lnTo>
                    <a:pt x="0" y="2931"/>
                  </a:lnTo>
                  <a:cubicBezTo>
                    <a:pt x="0" y="3151"/>
                    <a:pt x="189" y="3309"/>
                    <a:pt x="441" y="3309"/>
                  </a:cubicBezTo>
                  <a:lnTo>
                    <a:pt x="7782" y="3309"/>
                  </a:lnTo>
                  <a:lnTo>
                    <a:pt x="7782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4" name="Google Shape;194;p18"/>
            <p:cNvSpPr/>
            <p:nvPr/>
          </p:nvSpPr>
          <p:spPr>
            <a:xfrm>
              <a:off x="-40681325" y="3839250"/>
              <a:ext cx="21300" cy="82725"/>
            </a:xfrm>
            <a:custGeom>
              <a:rect b="b" l="l" r="r" t="t"/>
              <a:pathLst>
                <a:path extrusionOk="0" h="3309" w="852">
                  <a:moveTo>
                    <a:pt x="1" y="1"/>
                  </a:moveTo>
                  <a:lnTo>
                    <a:pt x="1" y="3309"/>
                  </a:lnTo>
                  <a:lnTo>
                    <a:pt x="851" y="3309"/>
                  </a:lnTo>
                  <a:lnTo>
                    <a:pt x="851" y="1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5" name="Google Shape;195;p18"/>
            <p:cNvSpPr/>
            <p:nvPr/>
          </p:nvSpPr>
          <p:spPr>
            <a:xfrm>
              <a:off x="-40639575" y="3840825"/>
              <a:ext cx="190625" cy="81950"/>
            </a:xfrm>
            <a:custGeom>
              <a:rect b="b" l="l" r="r" t="t"/>
              <a:pathLst>
                <a:path extrusionOk="0" h="3278" w="7625">
                  <a:moveTo>
                    <a:pt x="1" y="1"/>
                  </a:moveTo>
                  <a:lnTo>
                    <a:pt x="1" y="3277"/>
                  </a:lnTo>
                  <a:lnTo>
                    <a:pt x="7247" y="3277"/>
                  </a:lnTo>
                  <a:cubicBezTo>
                    <a:pt x="7467" y="3277"/>
                    <a:pt x="7625" y="3057"/>
                    <a:pt x="7625" y="2868"/>
                  </a:cubicBezTo>
                  <a:lnTo>
                    <a:pt x="7625" y="379"/>
                  </a:lnTo>
                  <a:cubicBezTo>
                    <a:pt x="7625" y="158"/>
                    <a:pt x="7436" y="1"/>
                    <a:pt x="724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96" name="Google Shape;196;p18"/>
            <p:cNvSpPr/>
            <p:nvPr/>
          </p:nvSpPr>
          <p:spPr>
            <a:xfrm>
              <a:off x="-40745125" y="3840050"/>
              <a:ext cx="43350" cy="82725"/>
            </a:xfrm>
            <a:custGeom>
              <a:rect b="b" l="l" r="r" t="t"/>
              <a:pathLst>
                <a:path extrusionOk="0" h="3309" w="1734">
                  <a:moveTo>
                    <a:pt x="442" y="0"/>
                  </a:moveTo>
                  <a:cubicBezTo>
                    <a:pt x="190" y="0"/>
                    <a:pt x="1" y="189"/>
                    <a:pt x="1" y="378"/>
                  </a:cubicBezTo>
                  <a:lnTo>
                    <a:pt x="1" y="2867"/>
                  </a:lnTo>
                  <a:cubicBezTo>
                    <a:pt x="1" y="3088"/>
                    <a:pt x="190" y="3308"/>
                    <a:pt x="442" y="3308"/>
                  </a:cubicBezTo>
                  <a:lnTo>
                    <a:pt x="1734" y="3308"/>
                  </a:lnTo>
                  <a:lnTo>
                    <a:pt x="1734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19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Univariate Analysis on Risk_Class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02" name="Google Shape;20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3775"/>
            <a:ext cx="4259040" cy="39457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03" name="Google Shape;203;p19"/>
          <p:cNvGrpSpPr/>
          <p:nvPr/>
        </p:nvGrpSpPr>
        <p:grpSpPr>
          <a:xfrm flipH="1">
            <a:off x="3667588" y="3969173"/>
            <a:ext cx="2247088" cy="492627"/>
            <a:chOff x="1188563" y="2914448"/>
            <a:chExt cx="2247088" cy="492627"/>
          </a:xfrm>
        </p:grpSpPr>
        <p:sp>
          <p:nvSpPr>
            <p:cNvPr id="204" name="Google Shape;204;p19"/>
            <p:cNvSpPr/>
            <p:nvPr/>
          </p:nvSpPr>
          <p:spPr>
            <a:xfrm>
              <a:off x="1188563" y="2914448"/>
              <a:ext cx="1394400" cy="281100"/>
            </a:xfrm>
            <a:prstGeom prst="roundRect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12.3</a:t>
              </a: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205" name="Google Shape;205;p19"/>
            <p:cNvCxnSpPr>
              <a:endCxn id="204" idx="3"/>
            </p:cNvCxnSpPr>
            <p:nvPr/>
          </p:nvCxnSpPr>
          <p:spPr>
            <a:xfrm rot="10800000">
              <a:off x="2582963" y="3054998"/>
              <a:ext cx="725100" cy="273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06" name="Google Shape;206;p19"/>
            <p:cNvSpPr/>
            <p:nvPr/>
          </p:nvSpPr>
          <p:spPr>
            <a:xfrm>
              <a:off x="3309950" y="3281375"/>
              <a:ext cx="125700" cy="1257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19"/>
          <p:cNvGrpSpPr/>
          <p:nvPr/>
        </p:nvGrpSpPr>
        <p:grpSpPr>
          <a:xfrm>
            <a:off x="2189875" y="1975200"/>
            <a:ext cx="3145638" cy="440075"/>
            <a:chOff x="4809800" y="3819375"/>
            <a:chExt cx="3145638" cy="440075"/>
          </a:xfrm>
        </p:grpSpPr>
        <p:sp>
          <p:nvSpPr>
            <p:cNvPr id="208" name="Google Shape;208;p19"/>
            <p:cNvSpPr/>
            <p:nvPr/>
          </p:nvSpPr>
          <p:spPr>
            <a:xfrm>
              <a:off x="6561038" y="3985550"/>
              <a:ext cx="1394400" cy="273900"/>
            </a:xfrm>
            <a:prstGeom prst="roundRect">
              <a:avLst>
                <a:gd fmla="val 50000" name="adj"/>
              </a:avLst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000">
                  <a:solidFill>
                    <a:srgbClr val="FFFFFF"/>
                  </a:solidFill>
                  <a:latin typeface="Fira Sans Extra Condensed Medium"/>
                  <a:ea typeface="Fira Sans Extra Condensed Medium"/>
                  <a:cs typeface="Fira Sans Extra Condensed Medium"/>
                  <a:sym typeface="Fira Sans Extra Condensed Medium"/>
                </a:rPr>
                <a:t>87.7%</a:t>
              </a:r>
              <a:endParaRPr sz="2000">
                <a:solidFill>
                  <a:srgbClr val="FFFFFF"/>
                </a:solidFill>
              </a:endParaRPr>
            </a:p>
          </p:txBody>
        </p:sp>
        <p:cxnSp>
          <p:nvCxnSpPr>
            <p:cNvPr id="209" name="Google Shape;209;p19"/>
            <p:cNvCxnSpPr>
              <a:endCxn id="208" idx="1"/>
            </p:cNvCxnSpPr>
            <p:nvPr/>
          </p:nvCxnSpPr>
          <p:spPr>
            <a:xfrm>
              <a:off x="4929638" y="3874400"/>
              <a:ext cx="1631400" cy="248100"/>
            </a:xfrm>
            <a:prstGeom prst="straightConnector1">
              <a:avLst/>
            </a:prstGeom>
            <a:noFill/>
            <a:ln cap="flat" cmpd="sng" w="19050">
              <a:solidFill>
                <a:schemeClr val="accent4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sp>
          <p:nvSpPr>
            <p:cNvPr id="210" name="Google Shape;210;p19"/>
            <p:cNvSpPr/>
            <p:nvPr/>
          </p:nvSpPr>
          <p:spPr>
            <a:xfrm>
              <a:off x="4809800" y="3819375"/>
              <a:ext cx="125700" cy="125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11" name="Google Shape;211;p19"/>
          <p:cNvSpPr txBox="1"/>
          <p:nvPr/>
        </p:nvSpPr>
        <p:spPr>
          <a:xfrm>
            <a:off x="5183750" y="1268250"/>
            <a:ext cx="3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2" name="Google Shape;212;p19"/>
          <p:cNvSpPr txBox="1"/>
          <p:nvPr/>
        </p:nvSpPr>
        <p:spPr>
          <a:xfrm>
            <a:off x="5046750" y="1268250"/>
            <a:ext cx="3720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Disproportionately more No Risk than Risk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20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Univariate Analysis on Numeric Variables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18" name="Google Shape;218;p20"/>
          <p:cNvSpPr txBox="1"/>
          <p:nvPr/>
        </p:nvSpPr>
        <p:spPr>
          <a:xfrm>
            <a:off x="5183750" y="1268250"/>
            <a:ext cx="3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19" name="Google Shape;219;p20"/>
          <p:cNvSpPr txBox="1"/>
          <p:nvPr/>
        </p:nvSpPr>
        <p:spPr>
          <a:xfrm>
            <a:off x="5046750" y="1268250"/>
            <a:ext cx="3720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Even distribution throughout the range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pic>
        <p:nvPicPr>
          <p:cNvPr id="220" name="Google Shape;220;p20"/>
          <p:cNvPicPr preferRelativeResize="0"/>
          <p:nvPr/>
        </p:nvPicPr>
        <p:blipFill rotWithShape="1">
          <a:blip r:embed="rId3">
            <a:alphaModFix/>
          </a:blip>
          <a:srcRect b="0" l="0" r="0" t="3203"/>
          <a:stretch/>
        </p:blipFill>
        <p:spPr>
          <a:xfrm>
            <a:off x="457200" y="1070600"/>
            <a:ext cx="2049125" cy="1713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17100" y="1070588"/>
            <a:ext cx="2049125" cy="16901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200" y="3111275"/>
            <a:ext cx="2049125" cy="157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941" y="3111275"/>
            <a:ext cx="2121437" cy="1578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/>
          <p:nvPr/>
        </p:nvSpPr>
        <p:spPr>
          <a:xfrm>
            <a:off x="799700" y="2760750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Income</a:t>
            </a:r>
            <a:endParaRPr sz="1600">
              <a:solidFill>
                <a:schemeClr val="accent3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5" name="Google Shape;225;p20"/>
          <p:cNvSpPr txBox="1"/>
          <p:nvPr/>
        </p:nvSpPr>
        <p:spPr>
          <a:xfrm>
            <a:off x="3259600" y="2760751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4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Age</a:t>
            </a:r>
            <a:endParaRPr sz="1600">
              <a:solidFill>
                <a:schemeClr val="accent4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6" name="Google Shape;226;p20"/>
          <p:cNvSpPr txBox="1"/>
          <p:nvPr/>
        </p:nvSpPr>
        <p:spPr>
          <a:xfrm>
            <a:off x="799700" y="4738895"/>
            <a:ext cx="13641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Experience</a:t>
            </a:r>
            <a:endParaRPr sz="1600">
              <a:solidFill>
                <a:schemeClr val="accent1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sp>
        <p:nvSpPr>
          <p:cNvPr id="227" name="Google Shape;227;p20"/>
          <p:cNvSpPr txBox="1"/>
          <p:nvPr/>
        </p:nvSpPr>
        <p:spPr>
          <a:xfrm>
            <a:off x="2953175" y="4738900"/>
            <a:ext cx="2049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CURRENT_HOUSE_YRS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cxnSp>
        <p:nvCxnSpPr>
          <p:cNvPr id="228" name="Google Shape;228;p20"/>
          <p:cNvCxnSpPr/>
          <p:nvPr/>
        </p:nvCxnSpPr>
        <p:spPr>
          <a:xfrm>
            <a:off x="746200" y="1314750"/>
            <a:ext cx="1563600" cy="1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29" name="Google Shape;229;p20"/>
          <p:cNvCxnSpPr/>
          <p:nvPr/>
        </p:nvCxnSpPr>
        <p:spPr>
          <a:xfrm>
            <a:off x="3195875" y="1268250"/>
            <a:ext cx="1563600" cy="1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0" name="Google Shape;230;p20"/>
          <p:cNvCxnSpPr/>
          <p:nvPr/>
        </p:nvCxnSpPr>
        <p:spPr>
          <a:xfrm>
            <a:off x="746200" y="3337025"/>
            <a:ext cx="1563600" cy="1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231" name="Google Shape;231;p20"/>
          <p:cNvCxnSpPr/>
          <p:nvPr/>
        </p:nvCxnSpPr>
        <p:spPr>
          <a:xfrm>
            <a:off x="3195875" y="3337025"/>
            <a:ext cx="1563600" cy="12000"/>
          </a:xfrm>
          <a:prstGeom prst="straightConnector1">
            <a:avLst/>
          </a:prstGeom>
          <a:noFill/>
          <a:ln cap="flat" cmpd="sng" w="28575">
            <a:solidFill>
              <a:schemeClr val="accent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1"/>
          <p:cNvSpPr txBox="1"/>
          <p:nvPr>
            <p:ph type="title"/>
          </p:nvPr>
        </p:nvSpPr>
        <p:spPr>
          <a:xfrm>
            <a:off x="457200" y="411475"/>
            <a:ext cx="8229600" cy="481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rPr>
              <a:t>Univariate Analysis on Numeric Variables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237" name="Google Shape;237;p21"/>
          <p:cNvSpPr txBox="1"/>
          <p:nvPr/>
        </p:nvSpPr>
        <p:spPr>
          <a:xfrm>
            <a:off x="5183750" y="1268250"/>
            <a:ext cx="3503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8" name="Google Shape;238;p21"/>
          <p:cNvSpPr txBox="1"/>
          <p:nvPr/>
        </p:nvSpPr>
        <p:spPr>
          <a:xfrm>
            <a:off x="5046750" y="1268250"/>
            <a:ext cx="3720300" cy="88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Fira Sans Extra Condensed"/>
              <a:buChar char="●"/>
            </a:pP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Une</a:t>
            </a:r>
            <a:r>
              <a:rPr lang="en" sz="1600">
                <a:solidFill>
                  <a:schemeClr val="dk1"/>
                </a:solidFill>
                <a:latin typeface="Fira Sans Extra Condensed"/>
                <a:ea typeface="Fira Sans Extra Condensed"/>
                <a:cs typeface="Fira Sans Extra Condensed"/>
                <a:sym typeface="Fira Sans Extra Condensed"/>
              </a:rPr>
              <a:t>ven distribution throughout the range only for CURRENT_JOB_YRS</a:t>
            </a:r>
            <a:endParaRPr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239" name="Google Shape;239;p21"/>
          <p:cNvSpPr txBox="1"/>
          <p:nvPr/>
        </p:nvSpPr>
        <p:spPr>
          <a:xfrm>
            <a:off x="1655125" y="4335825"/>
            <a:ext cx="2049000" cy="2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2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rPr>
              <a:t>CURRENT_JOB_YRS</a:t>
            </a:r>
            <a:endParaRPr sz="1600">
              <a:solidFill>
                <a:schemeClr val="accent2"/>
              </a:solidFill>
              <a:latin typeface="Fira Sans Extra Condensed Medium"/>
              <a:ea typeface="Fira Sans Extra Condensed Medium"/>
              <a:cs typeface="Fira Sans Extra Condensed Medium"/>
              <a:sym typeface="Fira Sans Extra Condensed Medium"/>
            </a:endParaRPr>
          </a:p>
        </p:txBody>
      </p:sp>
      <p:pic>
        <p:nvPicPr>
          <p:cNvPr id="240" name="Google Shape;24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152" y="1268250"/>
            <a:ext cx="4146952" cy="306758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1" name="Google Shape;241;p21"/>
          <p:cNvCxnSpPr/>
          <p:nvPr/>
        </p:nvCxnSpPr>
        <p:spPr>
          <a:xfrm flipH="1" rot="10800000">
            <a:off x="722500" y="3174350"/>
            <a:ext cx="663300" cy="6633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2" name="Google Shape;242;p21"/>
          <p:cNvCxnSpPr/>
          <p:nvPr/>
        </p:nvCxnSpPr>
        <p:spPr>
          <a:xfrm flipH="1">
            <a:off x="1966175" y="892975"/>
            <a:ext cx="1006800" cy="68700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Big Data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C64E"/>
      </a:accent1>
      <a:accent2>
        <a:srgbClr val="FF8001"/>
      </a:accent2>
      <a:accent3>
        <a:srgbClr val="5FD0DB"/>
      </a:accent3>
      <a:accent4>
        <a:srgbClr val="32AAD9"/>
      </a:accent4>
      <a:accent5>
        <a:srgbClr val="1A569C"/>
      </a:accent5>
      <a:accent6>
        <a:srgbClr val="D55800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